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sldIdLst>
    <p:sldId id="256" r:id="rId2"/>
    <p:sldId id="273" r:id="rId3"/>
    <p:sldId id="257" r:id="rId4"/>
    <p:sldId id="259" r:id="rId5"/>
    <p:sldId id="291" r:id="rId6"/>
    <p:sldId id="260" r:id="rId7"/>
    <p:sldId id="292" r:id="rId8"/>
    <p:sldId id="293" r:id="rId9"/>
    <p:sldId id="294" r:id="rId10"/>
    <p:sldId id="298" r:id="rId11"/>
    <p:sldId id="288" r:id="rId12"/>
    <p:sldId id="290" r:id="rId13"/>
    <p:sldId id="283" r:id="rId14"/>
    <p:sldId id="295" r:id="rId15"/>
    <p:sldId id="296" r:id="rId16"/>
    <p:sldId id="297" r:id="rId17"/>
    <p:sldId id="265"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31514C-78A9-4C6A-B4EB-28FB70B8C490}">
          <p14:sldIdLst>
            <p14:sldId id="256"/>
            <p14:sldId id="273"/>
            <p14:sldId id="257"/>
            <p14:sldId id="259"/>
            <p14:sldId id="291"/>
            <p14:sldId id="260"/>
            <p14:sldId id="292"/>
            <p14:sldId id="293"/>
            <p14:sldId id="294"/>
            <p14:sldId id="298"/>
            <p14:sldId id="288"/>
            <p14:sldId id="290"/>
            <p14:sldId id="283"/>
            <p14:sldId id="295"/>
            <p14:sldId id="296"/>
            <p14:sldId id="297"/>
          </p14:sldIdLst>
        </p14:section>
        <p14:section name="Untitled Section" id="{4C34D5DA-B7C7-48CA-8656-61AD55057B06}">
          <p14:sldIdLst>
            <p14:sldId id="26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E1CE"/>
    <a:srgbClr val="17EAF5"/>
    <a:srgbClr val="0DFF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5" autoAdjust="0"/>
    <p:restoredTop sz="94660"/>
  </p:normalViewPr>
  <p:slideViewPr>
    <p:cSldViewPr>
      <p:cViewPr varScale="1">
        <p:scale>
          <a:sx n="108" d="100"/>
          <a:sy n="108" d="100"/>
        </p:scale>
        <p:origin x="749" y="7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9EC765-51A4-4292-B7C2-ECD6D7BA2E42}"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0BDEBC8E-C046-4B14-AF27-46205EF62794}">
      <dgm:prSet phldrT="[Text]"/>
      <dgm:spPr>
        <a:solidFill>
          <a:schemeClr val="accent6">
            <a:lumMod val="60000"/>
            <a:lumOff val="40000"/>
          </a:schemeClr>
        </a:solidFill>
      </dgm:spPr>
      <dgm:t>
        <a:bodyPr/>
        <a:lstStyle/>
        <a:p>
          <a:r>
            <a:rPr lang="en-US" dirty="0"/>
            <a:t>Need</a:t>
          </a:r>
        </a:p>
      </dgm:t>
    </dgm:pt>
    <dgm:pt modelId="{8E29167F-A019-477F-B57D-0B6AAEB3905D}" type="parTrans" cxnId="{BAA8B5EB-232D-46AF-A9F9-28FB9084B078}">
      <dgm:prSet/>
      <dgm:spPr/>
      <dgm:t>
        <a:bodyPr/>
        <a:lstStyle/>
        <a:p>
          <a:endParaRPr lang="en-US"/>
        </a:p>
      </dgm:t>
    </dgm:pt>
    <dgm:pt modelId="{29ACD378-B3E0-40FC-8470-9C190A5A8036}" type="sibTrans" cxnId="{BAA8B5EB-232D-46AF-A9F9-28FB9084B078}">
      <dgm:prSet/>
      <dgm:spPr/>
      <dgm:t>
        <a:bodyPr/>
        <a:lstStyle/>
        <a:p>
          <a:endParaRPr lang="en-US"/>
        </a:p>
      </dgm:t>
    </dgm:pt>
    <dgm:pt modelId="{D3662E76-C625-43A7-AC4B-937FF2DA0112}">
      <dgm:prSet phldrT="[Text]"/>
      <dgm:spPr>
        <a:solidFill>
          <a:schemeClr val="accent3">
            <a:lumMod val="20000"/>
            <a:lumOff val="80000"/>
            <a:alpha val="90000"/>
          </a:schemeClr>
        </a:solidFill>
      </dgm:spPr>
      <dgm:t>
        <a:bodyPr/>
        <a:lstStyle/>
        <a:p>
          <a:r>
            <a:rPr lang="en-US" u="none" dirty="0"/>
            <a:t>Emergency numbers can be easily accessed in case of need.</a:t>
          </a:r>
          <a:endParaRPr lang="en-US" dirty="0"/>
        </a:p>
      </dgm:t>
    </dgm:pt>
    <dgm:pt modelId="{46993B4C-03E6-47EF-9D81-FDF29A93FE93}" type="parTrans" cxnId="{ECA3F821-4202-48D0-A0D4-3DC36DDF30D7}">
      <dgm:prSet/>
      <dgm:spPr/>
      <dgm:t>
        <a:bodyPr/>
        <a:lstStyle/>
        <a:p>
          <a:endParaRPr lang="en-US"/>
        </a:p>
      </dgm:t>
    </dgm:pt>
    <dgm:pt modelId="{AAA812A7-D9B4-4363-94AB-45DF8A4550D6}" type="sibTrans" cxnId="{ECA3F821-4202-48D0-A0D4-3DC36DDF30D7}">
      <dgm:prSet/>
      <dgm:spPr/>
      <dgm:t>
        <a:bodyPr/>
        <a:lstStyle/>
        <a:p>
          <a:endParaRPr lang="en-US"/>
        </a:p>
      </dgm:t>
    </dgm:pt>
    <dgm:pt modelId="{114F37AA-D96D-457D-9ED9-FC0F93738EE2}">
      <dgm:prSet phldrT="[Text]"/>
      <dgm:spPr>
        <a:solidFill>
          <a:schemeClr val="accent6">
            <a:lumMod val="60000"/>
            <a:lumOff val="40000"/>
          </a:schemeClr>
        </a:solidFill>
      </dgm:spPr>
      <dgm:t>
        <a:bodyPr/>
        <a:lstStyle/>
        <a:p>
          <a:r>
            <a:rPr lang="en-US" dirty="0"/>
            <a:t>Scope</a:t>
          </a:r>
        </a:p>
      </dgm:t>
    </dgm:pt>
    <dgm:pt modelId="{4ADFBDA2-EAC5-4DB6-9589-83F27A931407}" type="parTrans" cxnId="{9111B396-81BE-4C31-B8FC-B11E45A7756B}">
      <dgm:prSet/>
      <dgm:spPr/>
      <dgm:t>
        <a:bodyPr/>
        <a:lstStyle/>
        <a:p>
          <a:endParaRPr lang="en-US"/>
        </a:p>
      </dgm:t>
    </dgm:pt>
    <dgm:pt modelId="{E88C1B6D-84C9-4BAE-A791-4C958A8E1ABA}" type="sibTrans" cxnId="{9111B396-81BE-4C31-B8FC-B11E45A7756B}">
      <dgm:prSet/>
      <dgm:spPr/>
      <dgm:t>
        <a:bodyPr/>
        <a:lstStyle/>
        <a:p>
          <a:endParaRPr lang="en-US"/>
        </a:p>
      </dgm:t>
    </dgm:pt>
    <dgm:pt modelId="{E8A966BE-3F0A-459B-BFF6-C8A02822AB3D}">
      <dgm:prSet phldrT="[Text]"/>
      <dgm:spPr>
        <a:solidFill>
          <a:schemeClr val="accent3">
            <a:lumMod val="20000"/>
            <a:lumOff val="80000"/>
            <a:alpha val="90000"/>
          </a:schemeClr>
        </a:solidFill>
      </dgm:spPr>
      <dgm:t>
        <a:bodyPr/>
        <a:lstStyle/>
        <a:p>
          <a:r>
            <a:rPr lang="en-US" dirty="0"/>
            <a:t>Used by general public for personal use.</a:t>
          </a:r>
        </a:p>
      </dgm:t>
    </dgm:pt>
    <dgm:pt modelId="{ACCF9948-E87B-4E56-9B6B-DD7D7F6AA2C0}" type="parTrans" cxnId="{22C13F55-8496-4996-9096-AD0A9AADD8A4}">
      <dgm:prSet/>
      <dgm:spPr/>
      <dgm:t>
        <a:bodyPr/>
        <a:lstStyle/>
        <a:p>
          <a:endParaRPr lang="en-US"/>
        </a:p>
      </dgm:t>
    </dgm:pt>
    <dgm:pt modelId="{DC7D6FBA-869B-45E0-B93E-C1A93172B981}" type="sibTrans" cxnId="{22C13F55-8496-4996-9096-AD0A9AADD8A4}">
      <dgm:prSet/>
      <dgm:spPr/>
      <dgm:t>
        <a:bodyPr/>
        <a:lstStyle/>
        <a:p>
          <a:endParaRPr lang="en-US"/>
        </a:p>
      </dgm:t>
    </dgm:pt>
    <dgm:pt modelId="{868110EE-64E0-4C1D-B440-4258C2542541}">
      <dgm:prSet/>
      <dgm:spPr>
        <a:solidFill>
          <a:schemeClr val="accent3">
            <a:lumMod val="20000"/>
            <a:lumOff val="80000"/>
            <a:alpha val="90000"/>
          </a:schemeClr>
        </a:solidFill>
      </dgm:spPr>
      <dgm:t>
        <a:bodyPr/>
        <a:lstStyle/>
        <a:p>
          <a:r>
            <a:rPr lang="en-US" dirty="0"/>
            <a:t>Can be used for publicity of anything from a new shop to a new restaurant or a start-up needing to spread its contact details.</a:t>
          </a:r>
        </a:p>
      </dgm:t>
    </dgm:pt>
    <dgm:pt modelId="{31326E13-0EDE-429A-B00F-91393CD3B03B}" type="parTrans" cxnId="{237306F8-27C5-4E34-BBBD-597074CF6801}">
      <dgm:prSet/>
      <dgm:spPr/>
      <dgm:t>
        <a:bodyPr/>
        <a:lstStyle/>
        <a:p>
          <a:endParaRPr lang="en-US"/>
        </a:p>
      </dgm:t>
    </dgm:pt>
    <dgm:pt modelId="{23E99842-4FCF-4001-8EB3-EB526BF76C23}" type="sibTrans" cxnId="{237306F8-27C5-4E34-BBBD-597074CF6801}">
      <dgm:prSet/>
      <dgm:spPr/>
      <dgm:t>
        <a:bodyPr/>
        <a:lstStyle/>
        <a:p>
          <a:endParaRPr lang="en-US"/>
        </a:p>
      </dgm:t>
    </dgm:pt>
    <dgm:pt modelId="{87D0EB5B-63C7-464D-A778-6CF27F4CF30D}">
      <dgm:prSet/>
      <dgm:spPr>
        <a:solidFill>
          <a:schemeClr val="accent3">
            <a:lumMod val="20000"/>
            <a:lumOff val="80000"/>
            <a:alpha val="90000"/>
          </a:schemeClr>
        </a:solidFill>
      </dgm:spPr>
      <dgm:t>
        <a:bodyPr/>
        <a:lstStyle/>
        <a:p>
          <a:r>
            <a:rPr lang="en-US" dirty="0"/>
            <a:t>Exclusive groups pertaining to a particular organization can be formed making use of this application, and share their contact details for smooth communication among themselves. </a:t>
          </a:r>
        </a:p>
      </dgm:t>
    </dgm:pt>
    <dgm:pt modelId="{69F5AFDF-FE0D-497C-A7F5-DE15E31A3A25}" type="parTrans" cxnId="{BCA882E8-8FB8-4C4B-9702-FCFA785E6DC1}">
      <dgm:prSet/>
      <dgm:spPr/>
      <dgm:t>
        <a:bodyPr/>
        <a:lstStyle/>
        <a:p>
          <a:endParaRPr lang="en-US"/>
        </a:p>
      </dgm:t>
    </dgm:pt>
    <dgm:pt modelId="{2C3C87C1-5104-4E0E-968C-F819DF1EE787}" type="sibTrans" cxnId="{BCA882E8-8FB8-4C4B-9702-FCFA785E6DC1}">
      <dgm:prSet/>
      <dgm:spPr/>
      <dgm:t>
        <a:bodyPr/>
        <a:lstStyle/>
        <a:p>
          <a:endParaRPr lang="en-US"/>
        </a:p>
      </dgm:t>
    </dgm:pt>
    <dgm:pt modelId="{0C925BA0-FF9A-4CF2-AE64-DF801592CACF}">
      <dgm:prSet/>
      <dgm:spPr>
        <a:solidFill>
          <a:schemeClr val="accent3">
            <a:lumMod val="20000"/>
            <a:lumOff val="80000"/>
            <a:alpha val="90000"/>
          </a:schemeClr>
        </a:solidFill>
      </dgm:spPr>
      <dgm:t>
        <a:bodyPr/>
        <a:lstStyle/>
        <a:p>
          <a:r>
            <a:rPr lang="en-US" u="none" dirty="0"/>
            <a:t>Collaboration of all the social media accounts makes ones life easy.</a:t>
          </a:r>
          <a:br>
            <a:rPr lang="en-US" u="none" dirty="0"/>
          </a:br>
          <a:r>
            <a:rPr lang="en-US" u="none" dirty="0"/>
            <a:t>No fuss in contacting people through various social accounts.</a:t>
          </a:r>
        </a:p>
      </dgm:t>
    </dgm:pt>
    <dgm:pt modelId="{B8D4F26C-3311-4C2A-A4F2-96A49FFBDFE8}" type="parTrans" cxnId="{9DFC03ED-3F9B-48C7-939E-42F56EA22D20}">
      <dgm:prSet/>
      <dgm:spPr/>
      <dgm:t>
        <a:bodyPr/>
        <a:lstStyle/>
        <a:p>
          <a:endParaRPr lang="en-US"/>
        </a:p>
      </dgm:t>
    </dgm:pt>
    <dgm:pt modelId="{7D915964-631C-4594-8567-6F57DEF0520C}" type="sibTrans" cxnId="{9DFC03ED-3F9B-48C7-939E-42F56EA22D20}">
      <dgm:prSet/>
      <dgm:spPr/>
      <dgm:t>
        <a:bodyPr/>
        <a:lstStyle/>
        <a:p>
          <a:endParaRPr lang="en-US"/>
        </a:p>
      </dgm:t>
    </dgm:pt>
    <dgm:pt modelId="{A3FBD350-2CAC-46D1-99D6-9DDA0AC53D7E}">
      <dgm:prSet/>
      <dgm:spPr>
        <a:solidFill>
          <a:schemeClr val="accent3">
            <a:lumMod val="20000"/>
            <a:lumOff val="80000"/>
            <a:alpha val="90000"/>
          </a:schemeClr>
        </a:solidFill>
      </dgm:spPr>
      <dgm:t>
        <a:bodyPr/>
        <a:lstStyle/>
        <a:p>
          <a:r>
            <a:rPr lang="en-US" u="none" dirty="0"/>
            <a:t>Invitations for any occasion can be sent on the fly with no last minute chaos in searching of the latest addresses and phone numbers of the long forgotten relatives whom one seldom interacts with on daily basis.</a:t>
          </a:r>
        </a:p>
      </dgm:t>
    </dgm:pt>
    <dgm:pt modelId="{1D856CEE-A084-49BF-B2E1-641FF2AF7687}" type="parTrans" cxnId="{1CC1B27B-414B-4B00-8D84-FED4BD8FCA88}">
      <dgm:prSet/>
      <dgm:spPr/>
      <dgm:t>
        <a:bodyPr/>
        <a:lstStyle/>
        <a:p>
          <a:endParaRPr lang="en-US"/>
        </a:p>
      </dgm:t>
    </dgm:pt>
    <dgm:pt modelId="{65FF1B24-A344-4719-A113-4788DFB57F11}" type="sibTrans" cxnId="{1CC1B27B-414B-4B00-8D84-FED4BD8FCA88}">
      <dgm:prSet/>
      <dgm:spPr/>
      <dgm:t>
        <a:bodyPr/>
        <a:lstStyle/>
        <a:p>
          <a:endParaRPr lang="en-US"/>
        </a:p>
      </dgm:t>
    </dgm:pt>
    <dgm:pt modelId="{2B9FF1E5-A7BB-4D5F-8FCD-528358E62DF0}">
      <dgm:prSet/>
      <dgm:spPr>
        <a:solidFill>
          <a:schemeClr val="accent3">
            <a:lumMod val="20000"/>
            <a:lumOff val="80000"/>
            <a:alpha val="90000"/>
          </a:schemeClr>
        </a:solidFill>
      </dgm:spPr>
      <dgm:t>
        <a:bodyPr/>
        <a:lstStyle/>
        <a:p>
          <a:r>
            <a:rPr lang="en-US" u="none" dirty="0"/>
            <a:t>No worries of the data being lost. Every is backed-up on the cloud.</a:t>
          </a:r>
        </a:p>
      </dgm:t>
    </dgm:pt>
    <dgm:pt modelId="{C5BB21EC-BA55-44CE-A26C-C4E240B900C4}" type="parTrans" cxnId="{D7EBD069-3420-4885-8FFD-53469AA5D0A1}">
      <dgm:prSet/>
      <dgm:spPr/>
      <dgm:t>
        <a:bodyPr/>
        <a:lstStyle/>
        <a:p>
          <a:endParaRPr lang="en-US"/>
        </a:p>
      </dgm:t>
    </dgm:pt>
    <dgm:pt modelId="{38483C0D-382C-43D8-809E-3C29191BED3B}" type="sibTrans" cxnId="{D7EBD069-3420-4885-8FFD-53469AA5D0A1}">
      <dgm:prSet/>
      <dgm:spPr/>
      <dgm:t>
        <a:bodyPr/>
        <a:lstStyle/>
        <a:p>
          <a:endParaRPr lang="en-US"/>
        </a:p>
      </dgm:t>
    </dgm:pt>
    <dgm:pt modelId="{CC2C28C0-D54A-4FAF-A421-B349A1DA6217}">
      <dgm:prSet phldrT="[Text]"/>
      <dgm:spPr>
        <a:solidFill>
          <a:schemeClr val="accent3">
            <a:lumMod val="20000"/>
            <a:lumOff val="80000"/>
            <a:alpha val="90000"/>
          </a:schemeClr>
        </a:solidFill>
      </dgm:spPr>
      <dgm:t>
        <a:bodyPr/>
        <a:lstStyle/>
        <a:p>
          <a:endParaRPr lang="en-US" dirty="0"/>
        </a:p>
      </dgm:t>
    </dgm:pt>
    <dgm:pt modelId="{AF6B7C9D-E72D-4C97-9CD3-9EE77E0141B1}" type="parTrans" cxnId="{80E31BD0-BE08-42FE-AE7F-A76707A605F8}">
      <dgm:prSet/>
      <dgm:spPr/>
      <dgm:t>
        <a:bodyPr/>
        <a:lstStyle/>
        <a:p>
          <a:endParaRPr lang="en-US"/>
        </a:p>
      </dgm:t>
    </dgm:pt>
    <dgm:pt modelId="{98CDB8C7-D4DC-4C08-80C0-90EABBCE4372}" type="sibTrans" cxnId="{80E31BD0-BE08-42FE-AE7F-A76707A605F8}">
      <dgm:prSet/>
      <dgm:spPr/>
      <dgm:t>
        <a:bodyPr/>
        <a:lstStyle/>
        <a:p>
          <a:endParaRPr lang="en-US"/>
        </a:p>
      </dgm:t>
    </dgm:pt>
    <dgm:pt modelId="{F4F1E546-F82D-46DB-80C3-143BF0B5C06F}">
      <dgm:prSet phldrT="[Text]"/>
      <dgm:spPr>
        <a:solidFill>
          <a:schemeClr val="accent3">
            <a:lumMod val="20000"/>
            <a:lumOff val="80000"/>
            <a:alpha val="90000"/>
          </a:schemeClr>
        </a:solidFill>
      </dgm:spPr>
      <dgm:t>
        <a:bodyPr/>
        <a:lstStyle/>
        <a:p>
          <a:endParaRPr lang="en-US" dirty="0"/>
        </a:p>
      </dgm:t>
    </dgm:pt>
    <dgm:pt modelId="{1F2D31C2-D89B-49AB-BAD3-CF957033538A}" type="parTrans" cxnId="{97DB2D14-97BD-4663-B7A3-EF2EF69C2533}">
      <dgm:prSet/>
      <dgm:spPr/>
      <dgm:t>
        <a:bodyPr/>
        <a:lstStyle/>
        <a:p>
          <a:endParaRPr lang="en-US"/>
        </a:p>
      </dgm:t>
    </dgm:pt>
    <dgm:pt modelId="{33292C79-BBDA-412F-9E79-EDD9D4BB2B0A}" type="sibTrans" cxnId="{97DB2D14-97BD-4663-B7A3-EF2EF69C2533}">
      <dgm:prSet/>
      <dgm:spPr/>
      <dgm:t>
        <a:bodyPr/>
        <a:lstStyle/>
        <a:p>
          <a:endParaRPr lang="en-US"/>
        </a:p>
      </dgm:t>
    </dgm:pt>
    <dgm:pt modelId="{1EBC9843-D23C-48BF-9089-E09F5DEB9DF3}" type="pres">
      <dgm:prSet presAssocID="{A09EC765-51A4-4292-B7C2-ECD6D7BA2E42}" presName="Name0" presStyleCnt="0">
        <dgm:presLayoutVars>
          <dgm:dir/>
          <dgm:animLvl val="lvl"/>
          <dgm:resizeHandles/>
        </dgm:presLayoutVars>
      </dgm:prSet>
      <dgm:spPr/>
    </dgm:pt>
    <dgm:pt modelId="{3520A9F7-F4F4-4DFD-AE6D-726847BFF7A4}" type="pres">
      <dgm:prSet presAssocID="{0BDEBC8E-C046-4B14-AF27-46205EF62794}" presName="linNode" presStyleCnt="0"/>
      <dgm:spPr/>
    </dgm:pt>
    <dgm:pt modelId="{918CCAA3-75B2-487F-82D6-A14E2C143E90}" type="pres">
      <dgm:prSet presAssocID="{0BDEBC8E-C046-4B14-AF27-46205EF62794}" presName="parentShp" presStyleLbl="node1" presStyleIdx="0" presStyleCnt="2" custScaleX="72826" custScaleY="70956">
        <dgm:presLayoutVars>
          <dgm:bulletEnabled val="1"/>
        </dgm:presLayoutVars>
      </dgm:prSet>
      <dgm:spPr/>
    </dgm:pt>
    <dgm:pt modelId="{0EA15181-550B-4C0D-BD05-23BFCEBB694F}" type="pres">
      <dgm:prSet presAssocID="{0BDEBC8E-C046-4B14-AF27-46205EF62794}" presName="childShp" presStyleLbl="bgAccFollowNode1" presStyleIdx="0" presStyleCnt="2" custScaleX="114971" custScaleY="122579">
        <dgm:presLayoutVars>
          <dgm:bulletEnabled val="1"/>
        </dgm:presLayoutVars>
      </dgm:prSet>
      <dgm:spPr/>
    </dgm:pt>
    <dgm:pt modelId="{F666894B-A4DE-40F4-9E33-428C08D7AB91}" type="pres">
      <dgm:prSet presAssocID="{29ACD378-B3E0-40FC-8470-9C190A5A8036}" presName="spacing" presStyleCnt="0"/>
      <dgm:spPr/>
    </dgm:pt>
    <dgm:pt modelId="{0FA4F582-0171-4B65-A630-E5A3CD9CD6D1}" type="pres">
      <dgm:prSet presAssocID="{114F37AA-D96D-457D-9ED9-FC0F93738EE2}" presName="linNode" presStyleCnt="0"/>
      <dgm:spPr/>
    </dgm:pt>
    <dgm:pt modelId="{E752CD8F-DE2C-46E4-AF4A-143C98320ABD}" type="pres">
      <dgm:prSet presAssocID="{114F37AA-D96D-457D-9ED9-FC0F93738EE2}" presName="parentShp" presStyleLbl="node1" presStyleIdx="1" presStyleCnt="2" custScaleX="73913" custScaleY="66883" custLinFactNeighborY="-2248">
        <dgm:presLayoutVars>
          <dgm:bulletEnabled val="1"/>
        </dgm:presLayoutVars>
      </dgm:prSet>
      <dgm:spPr/>
    </dgm:pt>
    <dgm:pt modelId="{C720245E-24E2-491F-8483-A042D3C7CDB5}" type="pres">
      <dgm:prSet presAssocID="{114F37AA-D96D-457D-9ED9-FC0F93738EE2}" presName="childShp" presStyleLbl="bgAccFollowNode1" presStyleIdx="1" presStyleCnt="2" custScaleX="120542" custScaleY="89048">
        <dgm:presLayoutVars>
          <dgm:bulletEnabled val="1"/>
        </dgm:presLayoutVars>
      </dgm:prSet>
      <dgm:spPr/>
    </dgm:pt>
  </dgm:ptLst>
  <dgm:cxnLst>
    <dgm:cxn modelId="{D8B1510B-84DA-4A34-9E0B-084699915B43}" type="presOf" srcId="{87D0EB5B-63C7-464D-A778-6CF27F4CF30D}" destId="{C720245E-24E2-491F-8483-A042D3C7CDB5}" srcOrd="0" destOrd="3" presId="urn:microsoft.com/office/officeart/2005/8/layout/vList6"/>
    <dgm:cxn modelId="{97DB2D14-97BD-4663-B7A3-EF2EF69C2533}" srcId="{0BDEBC8E-C046-4B14-AF27-46205EF62794}" destId="{F4F1E546-F82D-46DB-80C3-143BF0B5C06F}" srcOrd="0" destOrd="0" parTransId="{1F2D31C2-D89B-49AB-BAD3-CF957033538A}" sibTransId="{33292C79-BBDA-412F-9E79-EDD9D4BB2B0A}"/>
    <dgm:cxn modelId="{AF5FF618-411E-4D8C-993D-8DB7F0B08F0F}" type="presOf" srcId="{A09EC765-51A4-4292-B7C2-ECD6D7BA2E42}" destId="{1EBC9843-D23C-48BF-9089-E09F5DEB9DF3}" srcOrd="0" destOrd="0" presId="urn:microsoft.com/office/officeart/2005/8/layout/vList6"/>
    <dgm:cxn modelId="{ECA3F821-4202-48D0-A0D4-3DC36DDF30D7}" srcId="{0BDEBC8E-C046-4B14-AF27-46205EF62794}" destId="{D3662E76-C625-43A7-AC4B-937FF2DA0112}" srcOrd="1" destOrd="0" parTransId="{46993B4C-03E6-47EF-9D81-FDF29A93FE93}" sibTransId="{AAA812A7-D9B4-4363-94AB-45DF8A4550D6}"/>
    <dgm:cxn modelId="{8C452860-4A4E-4462-980D-82F5859A2CC8}" type="presOf" srcId="{D3662E76-C625-43A7-AC4B-937FF2DA0112}" destId="{0EA15181-550B-4C0D-BD05-23BFCEBB694F}" srcOrd="0" destOrd="1" presId="urn:microsoft.com/office/officeart/2005/8/layout/vList6"/>
    <dgm:cxn modelId="{FB165861-A083-4D6B-ACF9-A92FA597A374}" type="presOf" srcId="{0C925BA0-FF9A-4CF2-AE64-DF801592CACF}" destId="{0EA15181-550B-4C0D-BD05-23BFCEBB694F}" srcOrd="0" destOrd="2" presId="urn:microsoft.com/office/officeart/2005/8/layout/vList6"/>
    <dgm:cxn modelId="{B90F2D46-4747-4BCD-8CEA-9DBCA66FB960}" type="presOf" srcId="{114F37AA-D96D-457D-9ED9-FC0F93738EE2}" destId="{E752CD8F-DE2C-46E4-AF4A-143C98320ABD}" srcOrd="0" destOrd="0" presId="urn:microsoft.com/office/officeart/2005/8/layout/vList6"/>
    <dgm:cxn modelId="{F9776166-C291-41F0-B286-DE2E90E0DE6E}" type="presOf" srcId="{A3FBD350-2CAC-46D1-99D6-9DDA0AC53D7E}" destId="{0EA15181-550B-4C0D-BD05-23BFCEBB694F}" srcOrd="0" destOrd="3" presId="urn:microsoft.com/office/officeart/2005/8/layout/vList6"/>
    <dgm:cxn modelId="{D7EBD069-3420-4885-8FFD-53469AA5D0A1}" srcId="{0BDEBC8E-C046-4B14-AF27-46205EF62794}" destId="{2B9FF1E5-A7BB-4D5F-8FCD-528358E62DF0}" srcOrd="4" destOrd="0" parTransId="{C5BB21EC-BA55-44CE-A26C-C4E240B900C4}" sibTransId="{38483C0D-382C-43D8-809E-3C29191BED3B}"/>
    <dgm:cxn modelId="{8AD0074D-DE39-42A5-AD2F-EFC1F87071D8}" type="presOf" srcId="{CC2C28C0-D54A-4FAF-A421-B349A1DA6217}" destId="{C720245E-24E2-491F-8483-A042D3C7CDB5}" srcOrd="0" destOrd="0" presId="urn:microsoft.com/office/officeart/2005/8/layout/vList6"/>
    <dgm:cxn modelId="{E61D9272-EA25-4A90-9C46-0610D76D653E}" type="presOf" srcId="{2B9FF1E5-A7BB-4D5F-8FCD-528358E62DF0}" destId="{0EA15181-550B-4C0D-BD05-23BFCEBB694F}" srcOrd="0" destOrd="4" presId="urn:microsoft.com/office/officeart/2005/8/layout/vList6"/>
    <dgm:cxn modelId="{22C13F55-8496-4996-9096-AD0A9AADD8A4}" srcId="{114F37AA-D96D-457D-9ED9-FC0F93738EE2}" destId="{E8A966BE-3F0A-459B-BFF6-C8A02822AB3D}" srcOrd="1" destOrd="0" parTransId="{ACCF9948-E87B-4E56-9B6B-DD7D7F6AA2C0}" sibTransId="{DC7D6FBA-869B-45E0-B93E-C1A93172B981}"/>
    <dgm:cxn modelId="{DEF89D78-AF82-41CB-859E-3E74239F34B3}" type="presOf" srcId="{F4F1E546-F82D-46DB-80C3-143BF0B5C06F}" destId="{0EA15181-550B-4C0D-BD05-23BFCEBB694F}" srcOrd="0" destOrd="0" presId="urn:microsoft.com/office/officeart/2005/8/layout/vList6"/>
    <dgm:cxn modelId="{1CC1B27B-414B-4B00-8D84-FED4BD8FCA88}" srcId="{0BDEBC8E-C046-4B14-AF27-46205EF62794}" destId="{A3FBD350-2CAC-46D1-99D6-9DDA0AC53D7E}" srcOrd="3" destOrd="0" parTransId="{1D856CEE-A084-49BF-B2E1-641FF2AF7687}" sibTransId="{65FF1B24-A344-4719-A113-4788DFB57F11}"/>
    <dgm:cxn modelId="{C481507C-60DD-40A1-A9E3-4FE4F58E403E}" type="presOf" srcId="{0BDEBC8E-C046-4B14-AF27-46205EF62794}" destId="{918CCAA3-75B2-487F-82D6-A14E2C143E90}" srcOrd="0" destOrd="0" presId="urn:microsoft.com/office/officeart/2005/8/layout/vList6"/>
    <dgm:cxn modelId="{9111B396-81BE-4C31-B8FC-B11E45A7756B}" srcId="{A09EC765-51A4-4292-B7C2-ECD6D7BA2E42}" destId="{114F37AA-D96D-457D-9ED9-FC0F93738EE2}" srcOrd="1" destOrd="0" parTransId="{4ADFBDA2-EAC5-4DB6-9589-83F27A931407}" sibTransId="{E88C1B6D-84C9-4BAE-A791-4C958A8E1ABA}"/>
    <dgm:cxn modelId="{80E31BD0-BE08-42FE-AE7F-A76707A605F8}" srcId="{114F37AA-D96D-457D-9ED9-FC0F93738EE2}" destId="{CC2C28C0-D54A-4FAF-A421-B349A1DA6217}" srcOrd="0" destOrd="0" parTransId="{AF6B7C9D-E72D-4C97-9CD3-9EE77E0141B1}" sibTransId="{98CDB8C7-D4DC-4C08-80C0-90EABBCE4372}"/>
    <dgm:cxn modelId="{83403BDE-0E1F-4323-AE0A-0AE94477DAD8}" type="presOf" srcId="{E8A966BE-3F0A-459B-BFF6-C8A02822AB3D}" destId="{C720245E-24E2-491F-8483-A042D3C7CDB5}" srcOrd="0" destOrd="1" presId="urn:microsoft.com/office/officeart/2005/8/layout/vList6"/>
    <dgm:cxn modelId="{290FFBE6-D262-475C-B55F-2109E071C431}" type="presOf" srcId="{868110EE-64E0-4C1D-B440-4258C2542541}" destId="{C720245E-24E2-491F-8483-A042D3C7CDB5}" srcOrd="0" destOrd="2" presId="urn:microsoft.com/office/officeart/2005/8/layout/vList6"/>
    <dgm:cxn modelId="{BCA882E8-8FB8-4C4B-9702-FCFA785E6DC1}" srcId="{114F37AA-D96D-457D-9ED9-FC0F93738EE2}" destId="{87D0EB5B-63C7-464D-A778-6CF27F4CF30D}" srcOrd="3" destOrd="0" parTransId="{69F5AFDF-FE0D-497C-A7F5-DE15E31A3A25}" sibTransId="{2C3C87C1-5104-4E0E-968C-F819DF1EE787}"/>
    <dgm:cxn modelId="{BAA8B5EB-232D-46AF-A9F9-28FB9084B078}" srcId="{A09EC765-51A4-4292-B7C2-ECD6D7BA2E42}" destId="{0BDEBC8E-C046-4B14-AF27-46205EF62794}" srcOrd="0" destOrd="0" parTransId="{8E29167F-A019-477F-B57D-0B6AAEB3905D}" sibTransId="{29ACD378-B3E0-40FC-8470-9C190A5A8036}"/>
    <dgm:cxn modelId="{9DFC03ED-3F9B-48C7-939E-42F56EA22D20}" srcId="{0BDEBC8E-C046-4B14-AF27-46205EF62794}" destId="{0C925BA0-FF9A-4CF2-AE64-DF801592CACF}" srcOrd="2" destOrd="0" parTransId="{B8D4F26C-3311-4C2A-A4F2-96A49FFBDFE8}" sibTransId="{7D915964-631C-4594-8567-6F57DEF0520C}"/>
    <dgm:cxn modelId="{237306F8-27C5-4E34-BBBD-597074CF6801}" srcId="{114F37AA-D96D-457D-9ED9-FC0F93738EE2}" destId="{868110EE-64E0-4C1D-B440-4258C2542541}" srcOrd="2" destOrd="0" parTransId="{31326E13-0EDE-429A-B00F-91393CD3B03B}" sibTransId="{23E99842-4FCF-4001-8EB3-EB526BF76C23}"/>
    <dgm:cxn modelId="{17F8E5CE-D3D2-4F5E-8D27-D0CF3E183A2A}" type="presParOf" srcId="{1EBC9843-D23C-48BF-9089-E09F5DEB9DF3}" destId="{3520A9F7-F4F4-4DFD-AE6D-726847BFF7A4}" srcOrd="0" destOrd="0" presId="urn:microsoft.com/office/officeart/2005/8/layout/vList6"/>
    <dgm:cxn modelId="{396335ED-E3ED-4E1D-8504-0BD2F21BDC17}" type="presParOf" srcId="{3520A9F7-F4F4-4DFD-AE6D-726847BFF7A4}" destId="{918CCAA3-75B2-487F-82D6-A14E2C143E90}" srcOrd="0" destOrd="0" presId="urn:microsoft.com/office/officeart/2005/8/layout/vList6"/>
    <dgm:cxn modelId="{7222A5FD-93FD-4F29-85CD-438154D840E8}" type="presParOf" srcId="{3520A9F7-F4F4-4DFD-AE6D-726847BFF7A4}" destId="{0EA15181-550B-4C0D-BD05-23BFCEBB694F}" srcOrd="1" destOrd="0" presId="urn:microsoft.com/office/officeart/2005/8/layout/vList6"/>
    <dgm:cxn modelId="{48E03835-D6E6-468F-B531-7462B810D752}" type="presParOf" srcId="{1EBC9843-D23C-48BF-9089-E09F5DEB9DF3}" destId="{F666894B-A4DE-40F4-9E33-428C08D7AB91}" srcOrd="1" destOrd="0" presId="urn:microsoft.com/office/officeart/2005/8/layout/vList6"/>
    <dgm:cxn modelId="{D2347A27-879A-483B-BA71-41A9E539887C}" type="presParOf" srcId="{1EBC9843-D23C-48BF-9089-E09F5DEB9DF3}" destId="{0FA4F582-0171-4B65-A630-E5A3CD9CD6D1}" srcOrd="2" destOrd="0" presId="urn:microsoft.com/office/officeart/2005/8/layout/vList6"/>
    <dgm:cxn modelId="{33263503-57AC-4EBB-BC20-E15687CAF194}" type="presParOf" srcId="{0FA4F582-0171-4B65-A630-E5A3CD9CD6D1}" destId="{E752CD8F-DE2C-46E4-AF4A-143C98320ABD}" srcOrd="0" destOrd="0" presId="urn:microsoft.com/office/officeart/2005/8/layout/vList6"/>
    <dgm:cxn modelId="{0B1FA266-5058-4942-A3D1-394E3F016555}" type="presParOf" srcId="{0FA4F582-0171-4B65-A630-E5A3CD9CD6D1}" destId="{C720245E-24E2-491F-8483-A042D3C7CDB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15181-550B-4C0D-BD05-23BFCEBB694F}">
      <dsp:nvSpPr>
        <dsp:cNvPr id="0" name=""/>
        <dsp:cNvSpPr/>
      </dsp:nvSpPr>
      <dsp:spPr>
        <a:xfrm>
          <a:off x="2432271" y="187"/>
          <a:ext cx="5560985" cy="2546066"/>
        </a:xfrm>
        <a:prstGeom prst="rightArrow">
          <a:avLst>
            <a:gd name="adj1" fmla="val 75000"/>
            <a:gd name="adj2" fmla="val 50000"/>
          </a:avLst>
        </a:prstGeom>
        <a:solidFill>
          <a:schemeClr val="accent3">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endParaRPr lang="en-US" sz="1300" kern="1200" dirty="0"/>
        </a:p>
        <a:p>
          <a:pPr marL="114300" lvl="1" indent="-114300" algn="l" defTabSz="577850">
            <a:lnSpc>
              <a:spcPct val="90000"/>
            </a:lnSpc>
            <a:spcBef>
              <a:spcPct val="0"/>
            </a:spcBef>
            <a:spcAft>
              <a:spcPct val="15000"/>
            </a:spcAft>
            <a:buChar char="•"/>
          </a:pPr>
          <a:r>
            <a:rPr lang="en-US" sz="1300" u="none" kern="1200" dirty="0"/>
            <a:t>Emergency numbers can be easily accessed in case of need.</a:t>
          </a:r>
          <a:endParaRPr lang="en-US" sz="1300" kern="1200" dirty="0"/>
        </a:p>
        <a:p>
          <a:pPr marL="114300" lvl="1" indent="-114300" algn="l" defTabSz="577850">
            <a:lnSpc>
              <a:spcPct val="90000"/>
            </a:lnSpc>
            <a:spcBef>
              <a:spcPct val="0"/>
            </a:spcBef>
            <a:spcAft>
              <a:spcPct val="15000"/>
            </a:spcAft>
            <a:buChar char="•"/>
          </a:pPr>
          <a:r>
            <a:rPr lang="en-US" sz="1300" u="none" kern="1200" dirty="0"/>
            <a:t>Collaboration of all the social media accounts makes ones life easy.</a:t>
          </a:r>
          <a:br>
            <a:rPr lang="en-US" sz="1300" u="none" kern="1200" dirty="0"/>
          </a:br>
          <a:r>
            <a:rPr lang="en-US" sz="1300" u="none" kern="1200" dirty="0"/>
            <a:t>No fuss in contacting people through various social accounts.</a:t>
          </a:r>
        </a:p>
        <a:p>
          <a:pPr marL="114300" lvl="1" indent="-114300" algn="l" defTabSz="577850">
            <a:lnSpc>
              <a:spcPct val="90000"/>
            </a:lnSpc>
            <a:spcBef>
              <a:spcPct val="0"/>
            </a:spcBef>
            <a:spcAft>
              <a:spcPct val="15000"/>
            </a:spcAft>
            <a:buChar char="•"/>
          </a:pPr>
          <a:r>
            <a:rPr lang="en-US" sz="1300" u="none" kern="1200" dirty="0"/>
            <a:t>Invitations for any occasion can be sent on the fly with no last minute chaos in searching of the latest addresses and phone numbers of the long forgotten relatives whom one seldom interacts with on daily basis.</a:t>
          </a:r>
        </a:p>
        <a:p>
          <a:pPr marL="114300" lvl="1" indent="-114300" algn="l" defTabSz="577850">
            <a:lnSpc>
              <a:spcPct val="90000"/>
            </a:lnSpc>
            <a:spcBef>
              <a:spcPct val="0"/>
            </a:spcBef>
            <a:spcAft>
              <a:spcPct val="15000"/>
            </a:spcAft>
            <a:buChar char="•"/>
          </a:pPr>
          <a:r>
            <a:rPr lang="en-US" sz="1300" u="none" kern="1200" dirty="0"/>
            <a:t>No worries of the data being lost. Every is backed-up on the cloud.</a:t>
          </a:r>
        </a:p>
      </dsp:txBody>
      <dsp:txXfrm>
        <a:off x="2432271" y="318445"/>
        <a:ext cx="4606210" cy="1909550"/>
      </dsp:txXfrm>
    </dsp:sp>
    <dsp:sp modelId="{918CCAA3-75B2-487F-82D6-A14E2C143E90}">
      <dsp:nvSpPr>
        <dsp:cNvPr id="0" name=""/>
        <dsp:cNvSpPr/>
      </dsp:nvSpPr>
      <dsp:spPr>
        <a:xfrm>
          <a:off x="83943" y="536313"/>
          <a:ext cx="2348327" cy="1473814"/>
        </a:xfrm>
        <a:prstGeom prst="round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104775" rIns="209550" bIns="104775" numCol="1" spcCol="1270" anchor="ctr" anchorCtr="0">
          <a:noAutofit/>
        </a:bodyPr>
        <a:lstStyle/>
        <a:p>
          <a:pPr marL="0" lvl="0" indent="0" algn="ctr" defTabSz="2444750">
            <a:lnSpc>
              <a:spcPct val="90000"/>
            </a:lnSpc>
            <a:spcBef>
              <a:spcPct val="0"/>
            </a:spcBef>
            <a:spcAft>
              <a:spcPct val="35000"/>
            </a:spcAft>
            <a:buNone/>
          </a:pPr>
          <a:r>
            <a:rPr lang="en-US" sz="5500" kern="1200" dirty="0"/>
            <a:t>Need</a:t>
          </a:r>
        </a:p>
      </dsp:txBody>
      <dsp:txXfrm>
        <a:off x="155889" y="608259"/>
        <a:ext cx="2204435" cy="1329922"/>
      </dsp:txXfrm>
    </dsp:sp>
    <dsp:sp modelId="{C720245E-24E2-491F-8483-A042D3C7CDB5}">
      <dsp:nvSpPr>
        <dsp:cNvPr id="0" name=""/>
        <dsp:cNvSpPr/>
      </dsp:nvSpPr>
      <dsp:spPr>
        <a:xfrm>
          <a:off x="2343736" y="2753962"/>
          <a:ext cx="5733457" cy="1849600"/>
        </a:xfrm>
        <a:prstGeom prst="rightArrow">
          <a:avLst>
            <a:gd name="adj1" fmla="val 75000"/>
            <a:gd name="adj2" fmla="val 50000"/>
          </a:avLst>
        </a:prstGeom>
        <a:solidFill>
          <a:schemeClr val="accent3">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endParaRPr lang="en-US" sz="1300" kern="1200" dirty="0"/>
        </a:p>
        <a:p>
          <a:pPr marL="114300" lvl="1" indent="-114300" algn="l" defTabSz="577850">
            <a:lnSpc>
              <a:spcPct val="90000"/>
            </a:lnSpc>
            <a:spcBef>
              <a:spcPct val="0"/>
            </a:spcBef>
            <a:spcAft>
              <a:spcPct val="15000"/>
            </a:spcAft>
            <a:buChar char="•"/>
          </a:pPr>
          <a:r>
            <a:rPr lang="en-US" sz="1300" kern="1200" dirty="0"/>
            <a:t>Used by general public for personal use.</a:t>
          </a:r>
        </a:p>
        <a:p>
          <a:pPr marL="114300" lvl="1" indent="-114300" algn="l" defTabSz="577850">
            <a:lnSpc>
              <a:spcPct val="90000"/>
            </a:lnSpc>
            <a:spcBef>
              <a:spcPct val="0"/>
            </a:spcBef>
            <a:spcAft>
              <a:spcPct val="15000"/>
            </a:spcAft>
            <a:buChar char="•"/>
          </a:pPr>
          <a:r>
            <a:rPr lang="en-US" sz="1300" kern="1200" dirty="0"/>
            <a:t>Can be used for publicity of anything from a new shop to a new restaurant or a start-up needing to spread its contact details.</a:t>
          </a:r>
        </a:p>
        <a:p>
          <a:pPr marL="114300" lvl="1" indent="-114300" algn="l" defTabSz="577850">
            <a:lnSpc>
              <a:spcPct val="90000"/>
            </a:lnSpc>
            <a:spcBef>
              <a:spcPct val="0"/>
            </a:spcBef>
            <a:spcAft>
              <a:spcPct val="15000"/>
            </a:spcAft>
            <a:buChar char="•"/>
          </a:pPr>
          <a:r>
            <a:rPr lang="en-US" sz="1300" kern="1200" dirty="0"/>
            <a:t>Exclusive groups pertaining to a particular organization can be formed making use of this application, and share their contact details for smooth communication among themselves. </a:t>
          </a:r>
        </a:p>
      </dsp:txBody>
      <dsp:txXfrm>
        <a:off x="2343736" y="2985162"/>
        <a:ext cx="5039857" cy="1387200"/>
      </dsp:txXfrm>
    </dsp:sp>
    <dsp:sp modelId="{E752CD8F-DE2C-46E4-AF4A-143C98320ABD}">
      <dsp:nvSpPr>
        <dsp:cNvPr id="0" name=""/>
        <dsp:cNvSpPr/>
      </dsp:nvSpPr>
      <dsp:spPr>
        <a:xfrm>
          <a:off x="5" y="2937462"/>
          <a:ext cx="2343730" cy="1389215"/>
        </a:xfrm>
        <a:prstGeom prst="round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104775" rIns="209550" bIns="104775" numCol="1" spcCol="1270" anchor="ctr" anchorCtr="0">
          <a:noAutofit/>
        </a:bodyPr>
        <a:lstStyle/>
        <a:p>
          <a:pPr marL="0" lvl="0" indent="0" algn="ctr" defTabSz="2444750">
            <a:lnSpc>
              <a:spcPct val="90000"/>
            </a:lnSpc>
            <a:spcBef>
              <a:spcPct val="0"/>
            </a:spcBef>
            <a:spcAft>
              <a:spcPct val="35000"/>
            </a:spcAft>
            <a:buNone/>
          </a:pPr>
          <a:r>
            <a:rPr lang="en-US" sz="5500" kern="1200" dirty="0"/>
            <a:t>Scope</a:t>
          </a:r>
        </a:p>
      </dsp:txBody>
      <dsp:txXfrm>
        <a:off x="67821" y="3005278"/>
        <a:ext cx="2208098" cy="1253583"/>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DEA16A-123C-42EA-B71C-1982A031599F}" type="datetimeFigureOut">
              <a:rPr lang="en-US" smtClean="0"/>
              <a:pPr/>
              <a:t>6/28/2019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BE0B6F-8F42-4473-96CC-729FE8693158}" type="slidenum">
              <a:rPr lang="en-US" smtClean="0"/>
              <a:pPr/>
              <a:t>‹#›</a:t>
            </a:fld>
            <a:endParaRPr lang="en-US"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DEA16A-123C-42EA-B71C-1982A031599F}" type="datetimeFigureOut">
              <a:rPr lang="en-US" smtClean="0"/>
              <a:pPr/>
              <a:t>6/28/2019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BE0B6F-8F42-4473-96CC-729FE8693158}" type="slidenum">
              <a:rPr lang="en-US" smtClean="0"/>
              <a:pPr/>
              <a:t>‹#›</a:t>
            </a:fld>
            <a:endParaRPr lang="en-US"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DEA16A-123C-42EA-B71C-1982A031599F}" type="datetimeFigureOut">
              <a:rPr lang="en-US" smtClean="0"/>
              <a:pPr/>
              <a:t>6/28/2019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BE0B6F-8F42-4473-96CC-729FE8693158}" type="slidenum">
              <a:rPr lang="en-US" smtClean="0"/>
              <a:pPr/>
              <a:t>‹#›</a:t>
            </a:fld>
            <a:endParaRPr lang="en-US" dirty="0"/>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DEA16A-123C-42EA-B71C-1982A031599F}" type="datetimeFigureOut">
              <a:rPr lang="en-US" smtClean="0"/>
              <a:pPr/>
              <a:t>6/28/2019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BE0B6F-8F42-4473-96CC-729FE8693158}" type="slidenum">
              <a:rPr lang="en-US" smtClean="0"/>
              <a:pPr/>
              <a:t>‹#›</a:t>
            </a:fld>
            <a:endParaRPr lang="en-US" dirty="0"/>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EA16A-123C-42EA-B71C-1982A031599F}" type="datetimeFigureOut">
              <a:rPr lang="en-US" smtClean="0"/>
              <a:pPr/>
              <a:t>6/28/2019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BE0B6F-8F42-4473-96CC-729FE8693158}" type="slidenum">
              <a:rPr lang="en-US" smtClean="0"/>
              <a:pPr/>
              <a:t>‹#›</a:t>
            </a:fld>
            <a:endParaRPr lang="en-US" dirty="0"/>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DEA16A-123C-42EA-B71C-1982A031599F}" type="datetimeFigureOut">
              <a:rPr lang="en-US" smtClean="0"/>
              <a:pPr/>
              <a:t>6/28/2019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BE0B6F-8F42-4473-96CC-729FE8693158}" type="slidenum">
              <a:rPr lang="en-US" smtClean="0"/>
              <a:pPr/>
              <a:t>‹#›</a:t>
            </a:fld>
            <a:endParaRPr lang="en-US" dirty="0"/>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DEA16A-123C-42EA-B71C-1982A031599F}" type="datetimeFigureOut">
              <a:rPr lang="en-US" smtClean="0"/>
              <a:pPr/>
              <a:t>6/28/2019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BE0B6F-8F42-4473-96CC-729FE8693158}" type="slidenum">
              <a:rPr lang="en-US" smtClean="0"/>
              <a:pPr/>
              <a:t>‹#›</a:t>
            </a:fld>
            <a:endParaRPr lang="en-US" dirty="0"/>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DEA16A-123C-42EA-B71C-1982A031599F}" type="datetimeFigureOut">
              <a:rPr lang="en-US" smtClean="0"/>
              <a:pPr/>
              <a:t>6/28/2019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BE0B6F-8F42-4473-96CC-729FE8693158}" type="slidenum">
              <a:rPr lang="en-US" smtClean="0"/>
              <a:pPr/>
              <a:t>‹#›</a:t>
            </a:fld>
            <a:endParaRPr 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EA16A-123C-42EA-B71C-1982A031599F}" type="datetimeFigureOut">
              <a:rPr lang="en-US" smtClean="0"/>
              <a:pPr/>
              <a:t>6/28/2019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BE0B6F-8F42-4473-96CC-729FE8693158}" type="slidenum">
              <a:rPr lang="en-US" smtClean="0"/>
              <a:pPr/>
              <a:t>‹#›</a:t>
            </a:fld>
            <a:endParaRPr lang="en-US"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DEA16A-123C-42EA-B71C-1982A031599F}" type="datetimeFigureOut">
              <a:rPr lang="en-US" smtClean="0"/>
              <a:pPr/>
              <a:t>6/28/2019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BE0B6F-8F42-4473-96CC-729FE8693158}" type="slidenum">
              <a:rPr lang="en-US" smtClean="0"/>
              <a:pPr/>
              <a:t>‹#›</a:t>
            </a:fld>
            <a:endParaRPr lang="en-US"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DEA16A-123C-42EA-B71C-1982A031599F}" type="datetimeFigureOut">
              <a:rPr lang="en-US" smtClean="0"/>
              <a:pPr/>
              <a:t>6/28/2019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BE0B6F-8F42-4473-96CC-729FE8693158}" type="slidenum">
              <a:rPr lang="en-US" smtClean="0"/>
              <a:pPr/>
              <a:t>‹#›</a:t>
            </a:fld>
            <a:endParaRPr lang="en-US" dirty="0"/>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5DEA16A-123C-42EA-B71C-1982A031599F}" type="datetimeFigureOut">
              <a:rPr lang="en-US" smtClean="0"/>
              <a:pPr/>
              <a:t>6/28/2019</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1BE0B6F-8F42-4473-96CC-729FE869315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ransition spd="med">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4A303-76BF-4259-98AD-BCB8D616A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7562" y="1357312"/>
            <a:ext cx="2428875" cy="2428875"/>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18-06-08 at 12.37.10 AM">
            <a:hlinkClick r:id="" action="ppaction://media"/>
            <a:extLst>
              <a:ext uri="{FF2B5EF4-FFF2-40B4-BE49-F238E27FC236}">
                <a16:creationId xmlns:a16="http://schemas.microsoft.com/office/drawing/2014/main" id="{792BFDE1-2B54-4EEB-A321-A0FB20A717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10200" y="57150"/>
            <a:ext cx="2599035" cy="4724400"/>
          </a:xfrm>
          <a:prstGeom prst="rect">
            <a:avLst/>
          </a:prstGeom>
        </p:spPr>
      </p:pic>
      <p:sp>
        <p:nvSpPr>
          <p:cNvPr id="3" name="Rectangle 2">
            <a:extLst>
              <a:ext uri="{FF2B5EF4-FFF2-40B4-BE49-F238E27FC236}">
                <a16:creationId xmlns:a16="http://schemas.microsoft.com/office/drawing/2014/main" id="{BD9936B6-0E5F-4250-A7E8-243D9BA4162F}"/>
              </a:ext>
            </a:extLst>
          </p:cNvPr>
          <p:cNvSpPr/>
          <p:nvPr/>
        </p:nvSpPr>
        <p:spPr>
          <a:xfrm>
            <a:off x="228600" y="133350"/>
            <a:ext cx="4181208"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Video Demonstration</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
        <p:nvSpPr>
          <p:cNvPr id="4" name="Rectangle 3">
            <a:extLst>
              <a:ext uri="{FF2B5EF4-FFF2-40B4-BE49-F238E27FC236}">
                <a16:creationId xmlns:a16="http://schemas.microsoft.com/office/drawing/2014/main" id="{6FCAF755-0FEE-4E28-8729-C4E4A9FD151E}"/>
              </a:ext>
            </a:extLst>
          </p:cNvPr>
          <p:cNvSpPr/>
          <p:nvPr/>
        </p:nvSpPr>
        <p:spPr>
          <a:xfrm>
            <a:off x="588179" y="971550"/>
            <a:ext cx="4136221" cy="3139321"/>
          </a:xfrm>
          <a:prstGeom prst="rect">
            <a:avLst/>
          </a:prstGeom>
        </p:spPr>
        <p:txBody>
          <a:bodyPr wrap="square">
            <a:spAutoFit/>
          </a:bodyPr>
          <a:lstStyle/>
          <a:p>
            <a:pPr marL="285750" indent="-285750">
              <a:buFont typeface="Arial" panose="020B0604020202020204" pitchFamily="34" charset="0"/>
              <a:buChar char="•"/>
            </a:pPr>
            <a:r>
              <a:rPr lang="en-IN" dirty="0"/>
              <a:t>Login using Gmail Account</a:t>
            </a:r>
          </a:p>
          <a:p>
            <a:pPr marL="285750" indent="-285750">
              <a:buFont typeface="Arial" panose="020B0604020202020204" pitchFamily="34" charset="0"/>
              <a:buChar char="•"/>
            </a:pPr>
            <a:r>
              <a:rPr lang="en-IN" dirty="0"/>
              <a:t>First time user have to setup their account</a:t>
            </a:r>
          </a:p>
          <a:p>
            <a:pPr marL="285750" indent="-285750">
              <a:buFont typeface="Arial" panose="020B0604020202020204" pitchFamily="34" charset="0"/>
              <a:buChar char="•"/>
            </a:pPr>
            <a:r>
              <a:rPr lang="en-IN" dirty="0"/>
              <a:t>All the users of the app are visible and their public profile can be viewed</a:t>
            </a:r>
          </a:p>
          <a:p>
            <a:pPr marL="285750" indent="-285750">
              <a:buFont typeface="Arial" panose="020B0604020202020204" pitchFamily="34" charset="0"/>
              <a:buChar char="•"/>
            </a:pPr>
            <a:r>
              <a:rPr lang="en-IN" dirty="0"/>
              <a:t>When a friend request is accepted , two users become friends on the app</a:t>
            </a:r>
          </a:p>
          <a:p>
            <a:pPr marL="285750" indent="-285750">
              <a:buFont typeface="Arial" panose="020B0604020202020204" pitchFamily="34" charset="0"/>
              <a:buChar char="•"/>
            </a:pPr>
            <a:r>
              <a:rPr lang="en-IN" dirty="0"/>
              <a:t>Friends can chat with each other using text data only.</a:t>
            </a:r>
          </a:p>
          <a:p>
            <a:pPr marL="285750" indent="-285750">
              <a:buFont typeface="Arial" panose="020B0604020202020204" pitchFamily="34" charset="0"/>
              <a:buChar char="•"/>
            </a:pPr>
            <a:r>
              <a:rPr lang="en-IN" dirty="0"/>
              <a:t>People maintain their own profile and can easily manage their dynamic links.</a:t>
            </a:r>
          </a:p>
        </p:txBody>
      </p:sp>
    </p:spTree>
    <p:extLst>
      <p:ext uri="{BB962C8B-B14F-4D97-AF65-F5344CB8AC3E}">
        <p14:creationId xmlns:p14="http://schemas.microsoft.com/office/powerpoint/2010/main" val="39977414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7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41214"/>
            <a:ext cx="4572000" cy="49308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32073"/>
            <a:ext cx="3771900" cy="3629025"/>
          </a:xfrm>
          <a:prstGeom prst="rect">
            <a:avLst/>
          </a:prstGeom>
        </p:spPr>
      </p:pic>
      <p:sp>
        <p:nvSpPr>
          <p:cNvPr id="8" name="Rectangle 7">
            <a:extLst>
              <a:ext uri="{FF2B5EF4-FFF2-40B4-BE49-F238E27FC236}">
                <a16:creationId xmlns:a16="http://schemas.microsoft.com/office/drawing/2014/main" id="{AC9B49E9-045B-4607-8069-F221CBC77A2E}"/>
              </a:ext>
            </a:extLst>
          </p:cNvPr>
          <p:cNvSpPr/>
          <p:nvPr/>
        </p:nvSpPr>
        <p:spPr>
          <a:xfrm>
            <a:off x="243870" y="93381"/>
            <a:ext cx="2174314" cy="438582"/>
          </a:xfrm>
          <a:prstGeom prst="rect">
            <a:avLst/>
          </a:prstGeom>
          <a:noFill/>
        </p:spPr>
        <p:txBody>
          <a:bodyPr wrap="none" lIns="68580" tIns="34290" rIns="68580" bIns="34290">
            <a:spAutoFit/>
          </a:bodyPr>
          <a:lstStyle/>
          <a:p>
            <a:pPr algn="ctr" defTabSz="685800"/>
            <a:r>
              <a:rPr lang="en-US" sz="240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latin typeface="Calibri" panose="020F0502020204030204"/>
              </a:rPr>
              <a:t>Back End Design</a:t>
            </a:r>
          </a:p>
        </p:txBody>
      </p:sp>
      <p:sp>
        <p:nvSpPr>
          <p:cNvPr id="2" name="Rectangle 1">
            <a:extLst>
              <a:ext uri="{FF2B5EF4-FFF2-40B4-BE49-F238E27FC236}">
                <a16:creationId xmlns:a16="http://schemas.microsoft.com/office/drawing/2014/main" id="{3222CE16-5F82-4BF8-9E6F-1894DD99D064}"/>
              </a:ext>
            </a:extLst>
          </p:cNvPr>
          <p:cNvSpPr/>
          <p:nvPr/>
        </p:nvSpPr>
        <p:spPr>
          <a:xfrm>
            <a:off x="237244" y="531963"/>
            <a:ext cx="2125902" cy="400110"/>
          </a:xfrm>
          <a:prstGeom prst="rect">
            <a:avLst/>
          </a:prstGeom>
          <a:noFill/>
        </p:spPr>
        <p:txBody>
          <a:bodyPr wrap="none" lIns="91440" tIns="45720" rIns="91440" bIns="45720">
            <a:spAutoFit/>
          </a:bodyPr>
          <a:lstStyle/>
          <a:p>
            <a:pPr algn="ctr"/>
            <a:r>
              <a:rPr lang="en-IN"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a:cs typeface="Times New Roman"/>
              </a:rPr>
              <a:t>Database Structure</a:t>
            </a:r>
            <a:endParaRPr lang="en-IN"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TextBox 3">
            <a:extLst>
              <a:ext uri="{FF2B5EF4-FFF2-40B4-BE49-F238E27FC236}">
                <a16:creationId xmlns:a16="http://schemas.microsoft.com/office/drawing/2014/main" id="{A8E4CC62-7912-4BC3-B954-81B93EAE3368}"/>
              </a:ext>
            </a:extLst>
          </p:cNvPr>
          <p:cNvSpPr txBox="1"/>
          <p:nvPr/>
        </p:nvSpPr>
        <p:spPr>
          <a:xfrm>
            <a:off x="4416287" y="3714750"/>
            <a:ext cx="1842171" cy="646331"/>
          </a:xfrm>
          <a:prstGeom prst="rect">
            <a:avLst/>
          </a:prstGeom>
          <a:noFill/>
        </p:spPr>
        <p:txBody>
          <a:bodyPr wrap="none" rtlCol="0">
            <a:spAutoFit/>
          </a:bodyPr>
          <a:lstStyle/>
          <a:p>
            <a:r>
              <a:rPr lang="en-IN" dirty="0"/>
              <a:t>DB Diagram</a:t>
            </a:r>
          </a:p>
          <a:p>
            <a:r>
              <a:rPr lang="en-IN" dirty="0"/>
              <a:t>(Chat Module)</a:t>
            </a:r>
          </a:p>
        </p:txBody>
      </p:sp>
    </p:spTree>
    <p:extLst>
      <p:ext uri="{BB962C8B-B14F-4D97-AF65-F5344CB8AC3E}">
        <p14:creationId xmlns:p14="http://schemas.microsoft.com/office/powerpoint/2010/main" val="337581187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180322_20122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609599"/>
            <a:ext cx="7869151" cy="3924302"/>
          </a:xfrm>
          <a:prstGeom prst="rect">
            <a:avLst/>
          </a:prstGeom>
        </p:spPr>
      </p:pic>
      <p:sp>
        <p:nvSpPr>
          <p:cNvPr id="2" name="Rectangle 1">
            <a:extLst>
              <a:ext uri="{FF2B5EF4-FFF2-40B4-BE49-F238E27FC236}">
                <a16:creationId xmlns:a16="http://schemas.microsoft.com/office/drawing/2014/main" id="{7238605F-0D1C-4906-A518-0D58AAB75671}"/>
              </a:ext>
            </a:extLst>
          </p:cNvPr>
          <p:cNvSpPr/>
          <p:nvPr/>
        </p:nvSpPr>
        <p:spPr>
          <a:xfrm>
            <a:off x="762000" y="16815"/>
            <a:ext cx="2427139" cy="461665"/>
          </a:xfrm>
          <a:prstGeom prst="rect">
            <a:avLst/>
          </a:prstGeom>
        </p:spPr>
        <p:txBody>
          <a:bodyPr wrap="none">
            <a:spAutoFit/>
          </a:bodyPr>
          <a:lstStyle/>
          <a:p>
            <a:pPr algn="ctr" defTabSz="685800"/>
            <a:r>
              <a:rPr lang="en-US" sz="240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latin typeface="Calibri" panose="020F0502020204030204"/>
              </a:rPr>
              <a:t>Back End Working</a:t>
            </a:r>
          </a:p>
        </p:txBody>
      </p:sp>
    </p:spTree>
    <p:extLst>
      <p:ext uri="{BB962C8B-B14F-4D97-AF65-F5344CB8AC3E}">
        <p14:creationId xmlns:p14="http://schemas.microsoft.com/office/powerpoint/2010/main" val="2433074723"/>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FB5DD5-DCC2-43AD-ABD7-0239B2C67F03}"/>
              </a:ext>
            </a:extLst>
          </p:cNvPr>
          <p:cNvSpPr/>
          <p:nvPr/>
        </p:nvSpPr>
        <p:spPr>
          <a:xfrm>
            <a:off x="775660" y="0"/>
            <a:ext cx="3820533" cy="438582"/>
          </a:xfrm>
          <a:prstGeom prst="rect">
            <a:avLst/>
          </a:prstGeom>
          <a:noFill/>
        </p:spPr>
        <p:txBody>
          <a:bodyPr wrap="none" lIns="68580" tIns="34290" rIns="68580" bIns="34290">
            <a:spAutoFit/>
          </a:bodyPr>
          <a:lstStyle/>
          <a:p>
            <a:pPr algn="ctr" defTabSz="685800"/>
            <a:r>
              <a:rPr lang="en-US" sz="240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latin typeface="Calibri" panose="020F0502020204030204"/>
              </a:rPr>
              <a:t>Firebase – Realtime Database</a:t>
            </a:r>
          </a:p>
        </p:txBody>
      </p:sp>
      <p:pic>
        <p:nvPicPr>
          <p:cNvPr id="13" name="Picture 4" descr="Image result for firebase">
            <a:extLst>
              <a:ext uri="{FF2B5EF4-FFF2-40B4-BE49-F238E27FC236}">
                <a16:creationId xmlns:a16="http://schemas.microsoft.com/office/drawing/2014/main" id="{61B224B0-2AE2-49C0-951D-3351EF942E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666" y="57150"/>
            <a:ext cx="547437" cy="5474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lh3.googleusercontent.com/_bDoT7335qmtesp34g-j-j5M1ckkvyOHMuoP7lY6b80MOY9rsiK-AmM5NdeQbH7tZZE-42LUf187e_J6ZmJZI7Nw8FB09A=s888">
            <a:extLst>
              <a:ext uri="{FF2B5EF4-FFF2-40B4-BE49-F238E27FC236}">
                <a16:creationId xmlns:a16="http://schemas.microsoft.com/office/drawing/2014/main" id="{2697E0BE-7C3B-446C-8EC7-33702E2013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7118" y="742950"/>
            <a:ext cx="2854100" cy="16070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3.googleusercontent.com/HyVsA51_ExDAlBAk3IBPqFVwDZ3T4ZSfGAUMRtRqqRVQ_rMyhs_pQ_gIrutykHbYZQBDYv_epexRRUiCpjj0JmMg6fBaOA=s888">
            <a:extLst>
              <a:ext uri="{FF2B5EF4-FFF2-40B4-BE49-F238E27FC236}">
                <a16:creationId xmlns:a16="http://schemas.microsoft.com/office/drawing/2014/main" id="{28E248F9-E8BE-4AE0-918F-6D8754824E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7118" y="2735748"/>
            <a:ext cx="2854102" cy="160703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3.googleusercontent.com/SOyN4mKkl62I0MBRHM3pU8jHRrFXTFt4Efle7NxFeHr_dKqC1YKW7N8KeQrU7LCd1Smz4zleRjp6jVKVD_QeWDieEb6hOKEJ=s888">
            <a:extLst>
              <a:ext uri="{FF2B5EF4-FFF2-40B4-BE49-F238E27FC236}">
                <a16:creationId xmlns:a16="http://schemas.microsoft.com/office/drawing/2014/main" id="{F2C05A7F-5F1E-409F-B8EA-116E7B3DF6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0" y="742950"/>
            <a:ext cx="2854100" cy="16070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h3.googleusercontent.com/4qMNaRDIfn-7bdjAr40KJiQYT8YAsBNz09CoAezJ3v0QdytThsrkhb3VzI8neHnYoQBdqEoNfF3FVQcV8Fqhqs-1OoUOZg=s888">
            <a:extLst>
              <a:ext uri="{FF2B5EF4-FFF2-40B4-BE49-F238E27FC236}">
                <a16:creationId xmlns:a16="http://schemas.microsoft.com/office/drawing/2014/main" id="{D7629A6E-D7C1-4AC2-9EF5-A30DEB841C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5001" y="2735748"/>
            <a:ext cx="2854099" cy="16070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C8A7C9-39A3-4654-ACEF-CE98AEADFFAD}"/>
              </a:ext>
            </a:extLst>
          </p:cNvPr>
          <p:cNvSpPr txBox="1"/>
          <p:nvPr/>
        </p:nvSpPr>
        <p:spPr>
          <a:xfrm>
            <a:off x="2757182" y="2349381"/>
            <a:ext cx="2654637" cy="300082"/>
          </a:xfrm>
          <a:prstGeom prst="rect">
            <a:avLst/>
          </a:prstGeom>
          <a:noFill/>
        </p:spPr>
        <p:txBody>
          <a:bodyPr wrap="none" rtlCol="0">
            <a:spAutoFit/>
          </a:bodyPr>
          <a:lstStyle/>
          <a:p>
            <a:pPr defTabSz="685800"/>
            <a:r>
              <a:rPr lang="en-IN" sz="1200" dirty="0">
                <a:solidFill>
                  <a:prstClr val="black"/>
                </a:solidFill>
                <a:latin typeface="Calibri" panose="020F0502020204030204"/>
              </a:rPr>
              <a:t>Collaborate </a:t>
            </a:r>
            <a:r>
              <a:rPr lang="en-IN" sz="1350" dirty="0">
                <a:solidFill>
                  <a:prstClr val="black"/>
                </a:solidFill>
                <a:latin typeface="Calibri" panose="020F0502020204030204"/>
              </a:rPr>
              <a:t>across devices with ease</a:t>
            </a:r>
            <a:endParaRPr lang="en-IN" sz="1200" dirty="0">
              <a:solidFill>
                <a:prstClr val="black"/>
              </a:solidFill>
              <a:latin typeface="Calibri" panose="020F0502020204030204"/>
            </a:endParaRPr>
          </a:p>
        </p:txBody>
      </p:sp>
      <p:sp>
        <p:nvSpPr>
          <p:cNvPr id="19" name="TextBox 18">
            <a:extLst>
              <a:ext uri="{FF2B5EF4-FFF2-40B4-BE49-F238E27FC236}">
                <a16:creationId xmlns:a16="http://schemas.microsoft.com/office/drawing/2014/main" id="{D4E23D04-3A07-4980-9608-F404A0BD7E5A}"/>
              </a:ext>
            </a:extLst>
          </p:cNvPr>
          <p:cNvSpPr txBox="1"/>
          <p:nvPr/>
        </p:nvSpPr>
        <p:spPr>
          <a:xfrm>
            <a:off x="6202561" y="2321460"/>
            <a:ext cx="1925142" cy="300082"/>
          </a:xfrm>
          <a:prstGeom prst="rect">
            <a:avLst/>
          </a:prstGeom>
          <a:noFill/>
        </p:spPr>
        <p:txBody>
          <a:bodyPr wrap="none" rtlCol="0">
            <a:spAutoFit/>
          </a:bodyPr>
          <a:lstStyle/>
          <a:p>
            <a:pPr defTabSz="685800"/>
            <a:r>
              <a:rPr lang="en-IN" sz="1350" dirty="0">
                <a:solidFill>
                  <a:prstClr val="black"/>
                </a:solidFill>
                <a:latin typeface="Calibri" panose="020F0502020204030204"/>
              </a:rPr>
              <a:t>Optimized for offline use</a:t>
            </a:r>
          </a:p>
        </p:txBody>
      </p:sp>
      <p:sp>
        <p:nvSpPr>
          <p:cNvPr id="20" name="TextBox 19">
            <a:extLst>
              <a:ext uri="{FF2B5EF4-FFF2-40B4-BE49-F238E27FC236}">
                <a16:creationId xmlns:a16="http://schemas.microsoft.com/office/drawing/2014/main" id="{1F60F309-8C60-45BE-B9A2-293CB89CA3D8}"/>
              </a:ext>
            </a:extLst>
          </p:cNvPr>
          <p:cNvSpPr txBox="1"/>
          <p:nvPr/>
        </p:nvSpPr>
        <p:spPr>
          <a:xfrm>
            <a:off x="3166520" y="4341575"/>
            <a:ext cx="1653722" cy="300082"/>
          </a:xfrm>
          <a:prstGeom prst="rect">
            <a:avLst/>
          </a:prstGeom>
          <a:noFill/>
        </p:spPr>
        <p:txBody>
          <a:bodyPr wrap="none" rtlCol="0">
            <a:spAutoFit/>
          </a:bodyPr>
          <a:lstStyle/>
          <a:p>
            <a:pPr defTabSz="685800"/>
            <a:r>
              <a:rPr lang="en-IN" sz="1350" dirty="0">
                <a:solidFill>
                  <a:prstClr val="black"/>
                </a:solidFill>
                <a:latin typeface="Calibri" panose="020F0502020204030204"/>
              </a:rPr>
              <a:t>Build serverless apps</a:t>
            </a:r>
          </a:p>
        </p:txBody>
      </p:sp>
      <p:sp>
        <p:nvSpPr>
          <p:cNvPr id="21" name="TextBox 20">
            <a:extLst>
              <a:ext uri="{FF2B5EF4-FFF2-40B4-BE49-F238E27FC236}">
                <a16:creationId xmlns:a16="http://schemas.microsoft.com/office/drawing/2014/main" id="{9132C2DD-A652-4D40-9E71-CE880E8C4778}"/>
              </a:ext>
            </a:extLst>
          </p:cNvPr>
          <p:cNvSpPr txBox="1"/>
          <p:nvPr/>
        </p:nvSpPr>
        <p:spPr>
          <a:xfrm>
            <a:off x="6070638" y="4341575"/>
            <a:ext cx="2057358" cy="300082"/>
          </a:xfrm>
          <a:prstGeom prst="rect">
            <a:avLst/>
          </a:prstGeom>
          <a:noFill/>
        </p:spPr>
        <p:txBody>
          <a:bodyPr wrap="none" rtlCol="0">
            <a:spAutoFit/>
          </a:bodyPr>
          <a:lstStyle/>
          <a:p>
            <a:pPr defTabSz="685800"/>
            <a:r>
              <a:rPr lang="en-IN" sz="1350" dirty="0">
                <a:solidFill>
                  <a:prstClr val="black"/>
                </a:solidFill>
                <a:latin typeface="Calibri" panose="020F0502020204030204"/>
              </a:rPr>
              <a:t>Strong user-based security</a:t>
            </a:r>
          </a:p>
        </p:txBody>
      </p:sp>
      <p:sp>
        <p:nvSpPr>
          <p:cNvPr id="8" name="TextBox 7">
            <a:extLst>
              <a:ext uri="{FF2B5EF4-FFF2-40B4-BE49-F238E27FC236}">
                <a16:creationId xmlns:a16="http://schemas.microsoft.com/office/drawing/2014/main" id="{F1B5FCBF-05EC-4F0F-8B65-519926F79413}"/>
              </a:ext>
            </a:extLst>
          </p:cNvPr>
          <p:cNvSpPr txBox="1"/>
          <p:nvPr/>
        </p:nvSpPr>
        <p:spPr>
          <a:xfrm>
            <a:off x="314524" y="848970"/>
            <a:ext cx="2243195" cy="3000821"/>
          </a:xfrm>
          <a:prstGeom prst="rect">
            <a:avLst/>
          </a:prstGeom>
          <a:noFill/>
        </p:spPr>
        <p:txBody>
          <a:bodyPr wrap="square" rtlCol="0">
            <a:spAutoFit/>
          </a:bodyPr>
          <a:lstStyle/>
          <a:p>
            <a:pPr defTabSz="685800"/>
            <a:r>
              <a:rPr lang="en-US" sz="1350" dirty="0">
                <a:solidFill>
                  <a:prstClr val="black"/>
                </a:solidFill>
                <a:latin typeface="Calibri" panose="020F0502020204030204"/>
              </a:rPr>
              <a:t>The Firebase Realtime Database is a cloud-hosted NoSQL database that lets you store and sync data between your users in </a:t>
            </a:r>
            <a:r>
              <a:rPr lang="en-US" sz="1350" dirty="0" err="1">
                <a:solidFill>
                  <a:prstClr val="black"/>
                </a:solidFill>
                <a:latin typeface="Calibri" panose="020F0502020204030204"/>
              </a:rPr>
              <a:t>realtime</a:t>
            </a:r>
            <a:r>
              <a:rPr lang="en-US" sz="1350" dirty="0">
                <a:solidFill>
                  <a:prstClr val="black"/>
                </a:solidFill>
                <a:latin typeface="Calibri" panose="020F0502020204030204"/>
              </a:rPr>
              <a:t>.</a:t>
            </a:r>
          </a:p>
          <a:p>
            <a:pPr defTabSz="685800"/>
            <a:endParaRPr lang="en-US" sz="1350" dirty="0">
              <a:solidFill>
                <a:prstClr val="black"/>
              </a:solidFill>
              <a:latin typeface="Calibri" panose="020F0502020204030204"/>
            </a:endParaRPr>
          </a:p>
          <a:p>
            <a:pPr marL="214313" indent="-214313" defTabSz="685800">
              <a:buFontTx/>
              <a:buChar char="-"/>
            </a:pPr>
            <a:r>
              <a:rPr lang="en-US" sz="1350" dirty="0">
                <a:solidFill>
                  <a:prstClr val="black"/>
                </a:solidFill>
                <a:latin typeface="Calibri" panose="020F0502020204030204"/>
              </a:rPr>
              <a:t>Automatic sync</a:t>
            </a:r>
          </a:p>
          <a:p>
            <a:pPr marL="214313" indent="-214313" defTabSz="685800">
              <a:buFontTx/>
              <a:buChar char="-"/>
            </a:pPr>
            <a:r>
              <a:rPr lang="en-US" sz="1350" dirty="0">
                <a:solidFill>
                  <a:prstClr val="black"/>
                </a:solidFill>
                <a:latin typeface="Calibri" panose="020F0502020204030204"/>
              </a:rPr>
              <a:t>1 GB Free Storage the can store huge amount of text based data</a:t>
            </a:r>
          </a:p>
          <a:p>
            <a:pPr marL="214313" indent="-214313" defTabSz="685800">
              <a:buFontTx/>
              <a:buChar char="-"/>
            </a:pPr>
            <a:r>
              <a:rPr lang="en-US" sz="1350" dirty="0">
                <a:solidFill>
                  <a:prstClr val="black"/>
                </a:solidFill>
                <a:latin typeface="Calibri" panose="020F0502020204030204"/>
              </a:rPr>
              <a:t>Offline support</a:t>
            </a:r>
          </a:p>
          <a:p>
            <a:pPr marL="214313" indent="-214313" defTabSz="685800">
              <a:buFontTx/>
              <a:buChar char="-"/>
            </a:pPr>
            <a:r>
              <a:rPr lang="en-US" sz="1350" dirty="0">
                <a:solidFill>
                  <a:prstClr val="black"/>
                </a:solidFill>
                <a:latin typeface="Calibri" panose="020F0502020204030204"/>
              </a:rPr>
              <a:t>Easy to implement</a:t>
            </a:r>
          </a:p>
          <a:p>
            <a:pPr marL="214313" indent="-214313" defTabSz="685800">
              <a:buFontTx/>
              <a:buChar char="-"/>
            </a:pPr>
            <a:r>
              <a:rPr lang="en-US" sz="1350" dirty="0">
                <a:solidFill>
                  <a:prstClr val="black"/>
                </a:solidFill>
                <a:latin typeface="Calibri" panose="020F0502020204030204"/>
              </a:rPr>
              <a:t>Supports Android , iOS and </a:t>
            </a:r>
            <a:r>
              <a:rPr lang="en-US" sz="1350" dirty="0" err="1">
                <a:solidFill>
                  <a:prstClr val="black"/>
                </a:solidFill>
                <a:latin typeface="Calibri" panose="020F0502020204030204"/>
              </a:rPr>
              <a:t>webapps</a:t>
            </a:r>
            <a:endParaRPr lang="en-IN" sz="1350" dirty="0">
              <a:solidFill>
                <a:prstClr val="black"/>
              </a:solidFill>
              <a:latin typeface="Calibri" panose="020F0502020204030204"/>
            </a:endParaRPr>
          </a:p>
        </p:txBody>
      </p:sp>
    </p:spTree>
    <p:extLst>
      <p:ext uri="{BB962C8B-B14F-4D97-AF65-F5344CB8AC3E}">
        <p14:creationId xmlns:p14="http://schemas.microsoft.com/office/powerpoint/2010/main" val="273707193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56E0AA-979B-4CC4-B943-0B5DFB5E4FFD}"/>
              </a:ext>
            </a:extLst>
          </p:cNvPr>
          <p:cNvPicPr>
            <a:picLocks noChangeAspect="1"/>
          </p:cNvPicPr>
          <p:nvPr/>
        </p:nvPicPr>
        <p:blipFill>
          <a:blip r:embed="rId2"/>
          <a:stretch>
            <a:fillRect/>
          </a:stretch>
        </p:blipFill>
        <p:spPr>
          <a:xfrm>
            <a:off x="1318631" y="590550"/>
            <a:ext cx="6506737" cy="4446270"/>
          </a:xfrm>
          <a:prstGeom prst="rect">
            <a:avLst/>
          </a:prstGeom>
        </p:spPr>
      </p:pic>
      <p:sp>
        <p:nvSpPr>
          <p:cNvPr id="5" name="Rectangle 4">
            <a:extLst>
              <a:ext uri="{FF2B5EF4-FFF2-40B4-BE49-F238E27FC236}">
                <a16:creationId xmlns:a16="http://schemas.microsoft.com/office/drawing/2014/main" id="{CC7DD4F5-B9CD-4947-BD25-62ACBE77C097}"/>
              </a:ext>
            </a:extLst>
          </p:cNvPr>
          <p:cNvSpPr/>
          <p:nvPr/>
        </p:nvSpPr>
        <p:spPr>
          <a:xfrm>
            <a:off x="2667000" y="17925"/>
            <a:ext cx="4136325" cy="584775"/>
          </a:xfrm>
          <a:prstGeom prst="rect">
            <a:avLst/>
          </a:prstGeom>
          <a:noFill/>
        </p:spPr>
        <p:txBody>
          <a:bodyPr wrap="square" lIns="91440" tIns="45720" rIns="91440" bIns="45720">
            <a:spAutoFit/>
          </a:bodyPr>
          <a:lstStyle/>
          <a:p>
            <a:pPr algn="ctr"/>
            <a:r>
              <a:rPr lang="en-US" sz="3200" b="0" cap="none" spc="0" dirty="0" err="1">
                <a:ln w="0"/>
                <a:solidFill>
                  <a:schemeClr val="accent1"/>
                </a:solidFill>
                <a:effectLst>
                  <a:outerShdw blurRad="38100" dist="25400" dir="5400000" algn="ctr" rotWithShape="0">
                    <a:srgbClr val="6E747A">
                      <a:alpha val="43000"/>
                    </a:srgbClr>
                  </a:outerShdw>
                </a:effectLst>
              </a:rPr>
              <a:t>Github</a:t>
            </a:r>
            <a:r>
              <a:rPr lang="en-US" sz="3200" b="0" cap="none" spc="0" dirty="0">
                <a:ln w="0"/>
                <a:solidFill>
                  <a:schemeClr val="accent1"/>
                </a:solidFill>
                <a:effectLst>
                  <a:outerShdw blurRad="38100" dist="25400" dir="5400000" algn="ctr" rotWithShape="0">
                    <a:srgbClr val="6E747A">
                      <a:alpha val="43000"/>
                    </a:srgbClr>
                  </a:outerShdw>
                </a:effectLst>
              </a:rPr>
              <a:t> Console</a:t>
            </a:r>
          </a:p>
        </p:txBody>
      </p:sp>
    </p:spTree>
    <p:extLst>
      <p:ext uri="{BB962C8B-B14F-4D97-AF65-F5344CB8AC3E}">
        <p14:creationId xmlns:p14="http://schemas.microsoft.com/office/powerpoint/2010/main" val="256801440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7DD4F5-B9CD-4947-BD25-62ACBE77C097}"/>
              </a:ext>
            </a:extLst>
          </p:cNvPr>
          <p:cNvSpPr/>
          <p:nvPr/>
        </p:nvSpPr>
        <p:spPr>
          <a:xfrm>
            <a:off x="2667000" y="17925"/>
            <a:ext cx="4136325" cy="584775"/>
          </a:xfrm>
          <a:prstGeom prst="rect">
            <a:avLst/>
          </a:prstGeom>
          <a:noFill/>
        </p:spPr>
        <p:txBody>
          <a:bodyPr wrap="squar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Firebase Console</a:t>
            </a:r>
          </a:p>
        </p:txBody>
      </p:sp>
      <p:pic>
        <p:nvPicPr>
          <p:cNvPr id="2" name="Picture 1">
            <a:extLst>
              <a:ext uri="{FF2B5EF4-FFF2-40B4-BE49-F238E27FC236}">
                <a16:creationId xmlns:a16="http://schemas.microsoft.com/office/drawing/2014/main" id="{8E27CC75-5CCF-49CE-A0D4-4327DCC0D041}"/>
              </a:ext>
            </a:extLst>
          </p:cNvPr>
          <p:cNvPicPr>
            <a:picLocks noChangeAspect="1"/>
          </p:cNvPicPr>
          <p:nvPr/>
        </p:nvPicPr>
        <p:blipFill>
          <a:blip r:embed="rId2"/>
          <a:stretch>
            <a:fillRect/>
          </a:stretch>
        </p:blipFill>
        <p:spPr>
          <a:xfrm>
            <a:off x="495300" y="742950"/>
            <a:ext cx="8153400" cy="3806350"/>
          </a:xfrm>
          <a:prstGeom prst="rect">
            <a:avLst/>
          </a:prstGeom>
        </p:spPr>
      </p:pic>
    </p:spTree>
    <p:extLst>
      <p:ext uri="{BB962C8B-B14F-4D97-AF65-F5344CB8AC3E}">
        <p14:creationId xmlns:p14="http://schemas.microsoft.com/office/powerpoint/2010/main" val="258815649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7DD4F5-B9CD-4947-BD25-62ACBE77C097}"/>
              </a:ext>
            </a:extLst>
          </p:cNvPr>
          <p:cNvSpPr/>
          <p:nvPr/>
        </p:nvSpPr>
        <p:spPr>
          <a:xfrm>
            <a:off x="2667000" y="17925"/>
            <a:ext cx="4136325" cy="584775"/>
          </a:xfrm>
          <a:prstGeom prst="rect">
            <a:avLst/>
          </a:prstGeom>
          <a:noFill/>
        </p:spPr>
        <p:txBody>
          <a:bodyPr wrap="squar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Android Studio Console</a:t>
            </a:r>
          </a:p>
        </p:txBody>
      </p:sp>
      <p:pic>
        <p:nvPicPr>
          <p:cNvPr id="3" name="Picture 2">
            <a:extLst>
              <a:ext uri="{FF2B5EF4-FFF2-40B4-BE49-F238E27FC236}">
                <a16:creationId xmlns:a16="http://schemas.microsoft.com/office/drawing/2014/main" id="{E1B425BE-4866-4A2F-8BF1-0C01A1497056}"/>
              </a:ext>
            </a:extLst>
          </p:cNvPr>
          <p:cNvPicPr>
            <a:picLocks noChangeAspect="1"/>
          </p:cNvPicPr>
          <p:nvPr/>
        </p:nvPicPr>
        <p:blipFill>
          <a:blip r:embed="rId2"/>
          <a:stretch>
            <a:fillRect/>
          </a:stretch>
        </p:blipFill>
        <p:spPr>
          <a:xfrm>
            <a:off x="647700" y="666750"/>
            <a:ext cx="7848600" cy="4214535"/>
          </a:xfrm>
          <a:prstGeom prst="rect">
            <a:avLst/>
          </a:prstGeom>
        </p:spPr>
      </p:pic>
    </p:spTree>
    <p:extLst>
      <p:ext uri="{BB962C8B-B14F-4D97-AF65-F5344CB8AC3E}">
        <p14:creationId xmlns:p14="http://schemas.microsoft.com/office/powerpoint/2010/main" val="224784120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descr="C:\Users\Aakanksha\Desktop\QC-1269.jpeg"/>
          <p:cNvPicPr>
            <a:picLocks noChangeAspect="1" noChangeArrowheads="1"/>
          </p:cNvPicPr>
          <p:nvPr/>
        </p:nvPicPr>
        <p:blipFill>
          <a:blip r:embed="rId2"/>
          <a:srcRect t="27778" b="11111"/>
          <a:stretch>
            <a:fillRect/>
          </a:stretch>
        </p:blipFill>
        <p:spPr bwMode="auto">
          <a:xfrm>
            <a:off x="838200" y="666750"/>
            <a:ext cx="1905000" cy="583164"/>
          </a:xfrm>
          <a:prstGeom prst="rect">
            <a:avLst/>
          </a:prstGeom>
          <a:noFill/>
        </p:spPr>
      </p:pic>
      <p:sp>
        <p:nvSpPr>
          <p:cNvPr id="4" name="Rectangle 3">
            <a:extLst>
              <a:ext uri="{FF2B5EF4-FFF2-40B4-BE49-F238E27FC236}">
                <a16:creationId xmlns:a16="http://schemas.microsoft.com/office/drawing/2014/main" id="{FD9E9259-F8CC-48B5-BB65-8A2C74021CC4}"/>
              </a:ext>
            </a:extLst>
          </p:cNvPr>
          <p:cNvSpPr/>
          <p:nvPr/>
        </p:nvSpPr>
        <p:spPr>
          <a:xfrm>
            <a:off x="685800" y="3091755"/>
            <a:ext cx="7848600" cy="1384995"/>
          </a:xfrm>
          <a:prstGeom prst="rect">
            <a:avLst/>
          </a:prstGeom>
          <a:noFill/>
        </p:spPr>
        <p:txBody>
          <a:bodyPr wrap="square" lIns="91440" tIns="45720" rIns="91440" bIns="45720">
            <a:spAutoFit/>
          </a:bodyPr>
          <a:lstStyle/>
          <a:p>
            <a:pPr algn="ct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Hobo Std" pitchFamily="34" charset="0"/>
                <a:ea typeface="Kozuka Gothic Pro L" pitchFamily="34" charset="-128"/>
              </a:rPr>
              <a:t>“Simple enough that anyone can use it, </a:t>
            </a:r>
          </a:p>
          <a:p>
            <a:pPr algn="ctr"/>
            <a:r>
              <a:rPr 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Hobo Std" pitchFamily="34" charset="0"/>
                <a:ea typeface="Kozuka Gothic Pro L" pitchFamily="34" charset="-128"/>
              </a:rPr>
              <a:t>versatile enough that everyone has some use for it.”</a:t>
            </a:r>
            <a:endParaRPr lang="en-IN"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1745" name="Rectangle 1"/>
          <p:cNvSpPr>
            <a:spLocks noChangeArrowheads="1"/>
          </p:cNvSpPr>
          <p:nvPr/>
        </p:nvSpPr>
        <p:spPr bwMode="auto">
          <a:xfrm>
            <a:off x="1143000" y="1352550"/>
            <a:ext cx="7239000"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Linkr </a:t>
            </a: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has been developed to make people’s life easier. It is free from any complexity of usage, size overhead, functions perfectly fine even in slow data connection and is freely available and easily downloadable from the Google Play Store within seconds. </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Linkr lets its users integrate, collaborate, share and update their contact information in real-time which increases its usefulness in this world where change is the only constant.</a:t>
            </a:r>
            <a:b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b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Linkr links all your accounts at one place and also links you to all your cared ones hence, indeed acting as a</a:t>
            </a: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link to your life!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defTabSz="914400" eaLnBrk="0" fontAlgn="base" hangingPunct="0">
              <a:spcBef>
                <a:spcPct val="0"/>
              </a:spcBef>
              <a:spcAft>
                <a:spcPct val="0"/>
              </a:spcAft>
            </a:pPr>
            <a:r>
              <a:rPr lang="en-US" sz="1200" dirty="0">
                <a:latin typeface="Times New Roman" pitchFamily="18" charset="0"/>
                <a:cs typeface="Times New Roman" pitchFamily="18" charset="0"/>
              </a:rPr>
              <a:t>To summarize </a:t>
            </a:r>
            <a:r>
              <a:rPr lang="en-US" sz="1200" dirty="0" err="1">
                <a:latin typeface="Times New Roman" pitchFamily="18" charset="0"/>
                <a:cs typeface="Times New Roman" pitchFamily="18" charset="0"/>
              </a:rPr>
              <a:t>linkr</a:t>
            </a:r>
            <a:r>
              <a:rPr lang="en-US" sz="1200" dirty="0">
                <a:latin typeface="Times New Roman" pitchFamily="18" charset="0"/>
                <a:cs typeface="Times New Roman" pitchFamily="18" charset="0"/>
              </a:rPr>
              <a:t> 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224"/>
            <a:ext cx="7202456" cy="786926"/>
          </a:xfrm>
        </p:spPr>
        <p:txBody>
          <a:bodyPr/>
          <a:lstStyle/>
          <a:p>
            <a:r>
              <a:rPr lang="en-US" dirty="0"/>
              <a:t>The Team</a:t>
            </a:r>
          </a:p>
        </p:txBody>
      </p:sp>
      <p:sp>
        <p:nvSpPr>
          <p:cNvPr id="3" name="Content Placeholder 2"/>
          <p:cNvSpPr>
            <a:spLocks noGrp="1"/>
          </p:cNvSpPr>
          <p:nvPr>
            <p:ph idx="1"/>
          </p:nvPr>
        </p:nvSpPr>
        <p:spPr>
          <a:xfrm>
            <a:off x="831574" y="914400"/>
            <a:ext cx="6859786" cy="4229100"/>
          </a:xfrm>
        </p:spPr>
        <p:txBody>
          <a:bodyPr>
            <a:normAutofit fontScale="77500" lnSpcReduction="20000"/>
          </a:bodyPr>
          <a:lstStyle/>
          <a:p>
            <a:r>
              <a:rPr lang="en-US" sz="3200" b="1" dirty="0"/>
              <a:t>Supervisors:</a:t>
            </a:r>
          </a:p>
          <a:p>
            <a:pPr lvl="1"/>
            <a:r>
              <a:rPr lang="en-US" b="1" dirty="0">
                <a:solidFill>
                  <a:srgbClr val="C00000"/>
                </a:solidFill>
              </a:rPr>
              <a:t>Dr. M.H. Khan</a:t>
            </a:r>
          </a:p>
          <a:p>
            <a:pPr lvl="1"/>
            <a:r>
              <a:rPr lang="en-US" sz="2800" b="1" dirty="0">
                <a:solidFill>
                  <a:srgbClr val="C00000"/>
                </a:solidFill>
              </a:rPr>
              <a:t>Mr. </a:t>
            </a:r>
            <a:r>
              <a:rPr lang="en-US" sz="2800" b="1" dirty="0" err="1">
                <a:solidFill>
                  <a:srgbClr val="C00000"/>
                </a:solidFill>
              </a:rPr>
              <a:t>Ritendra</a:t>
            </a:r>
            <a:r>
              <a:rPr lang="en-US" sz="2800" b="1" dirty="0">
                <a:solidFill>
                  <a:srgbClr val="C00000"/>
                </a:solidFill>
              </a:rPr>
              <a:t> Goel</a:t>
            </a:r>
          </a:p>
          <a:p>
            <a:pPr lvl="1"/>
            <a:endParaRPr lang="en-US" sz="2800" b="1" dirty="0">
              <a:solidFill>
                <a:srgbClr val="C00000"/>
              </a:solidFill>
            </a:endParaRPr>
          </a:p>
          <a:p>
            <a:r>
              <a:rPr lang="en-US" sz="3200" b="1" dirty="0"/>
              <a:t>Team members :</a:t>
            </a:r>
            <a:br>
              <a:rPr lang="en-US" sz="3200" b="1" dirty="0"/>
            </a:br>
            <a:endParaRPr lang="en-US" sz="3200" b="1" dirty="0"/>
          </a:p>
          <a:p>
            <a:pPr lvl="1"/>
            <a:r>
              <a:rPr lang="en-US" b="1" dirty="0">
                <a:solidFill>
                  <a:schemeClr val="tx2"/>
                </a:solidFill>
              </a:rPr>
              <a:t>Aakanksha Verma    	1405210001</a:t>
            </a:r>
            <a:endParaRPr lang="en-US" dirty="0"/>
          </a:p>
          <a:p>
            <a:pPr lvl="1"/>
            <a:r>
              <a:rPr lang="en-US" b="1" dirty="0">
                <a:solidFill>
                  <a:schemeClr val="tx2"/>
                </a:solidFill>
              </a:rPr>
              <a:t>Abhishek Gupta       	1405210004</a:t>
            </a:r>
            <a:endParaRPr lang="en-US" dirty="0"/>
          </a:p>
          <a:p>
            <a:pPr lvl="1"/>
            <a:r>
              <a:rPr lang="en-US" b="1" dirty="0">
                <a:solidFill>
                  <a:schemeClr val="tx2"/>
                </a:solidFill>
              </a:rPr>
              <a:t>Himanshu Yadav      	14052 51022</a:t>
            </a:r>
            <a:br>
              <a:rPr lang="en-US" dirty="0"/>
            </a:br>
            <a:br>
              <a:rPr lang="en-US" dirty="0"/>
            </a:br>
            <a:br>
              <a:rPr lang="en-US" dirty="0"/>
            </a:br>
            <a:endParaRPr lang="en-US"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lnSpcReduction="10000"/>
          </a:bodyPr>
          <a:lstStyle/>
          <a:p>
            <a:r>
              <a:rPr lang="en-US" dirty="0">
                <a:solidFill>
                  <a:schemeClr val="tx2"/>
                </a:solidFill>
              </a:rPr>
              <a:t>“To enable the user to store his/her different types of contact details, including other personal details, and allowing them to share this stored data to other users of the application in the most secure, customized, fast and easy manner, without explicitly needing any mechanism on the users’ part.”</a:t>
            </a:r>
            <a:endParaRPr lang="en-US" dirty="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2300287" y="1058630"/>
            <a:ext cx="4543425" cy="2057400"/>
          </a:xfrm>
          <a:prstGeom prst="rect">
            <a:avLst/>
          </a:prstGeom>
          <a:noFill/>
          <a:ln w="9525">
            <a:noFill/>
            <a:miter lim="800000"/>
            <a:headEnd/>
            <a:tailEnd/>
          </a:ln>
          <a:effectLst/>
        </p:spPr>
      </p:pic>
      <p:pic>
        <p:nvPicPr>
          <p:cNvPr id="4" name="Picture 3"/>
          <p:cNvPicPr>
            <a:picLocks noChangeAspect="1" noChangeArrowheads="1"/>
          </p:cNvPicPr>
          <p:nvPr/>
        </p:nvPicPr>
        <p:blipFill>
          <a:blip r:embed="rId3"/>
          <a:srcRect/>
          <a:stretch>
            <a:fillRect/>
          </a:stretch>
        </p:blipFill>
        <p:spPr bwMode="auto">
          <a:xfrm>
            <a:off x="2300287" y="3151881"/>
            <a:ext cx="4572021" cy="1892062"/>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851E155E-E86D-48AF-A077-B8025DCE8D26}"/>
              </a:ext>
            </a:extLst>
          </p:cNvPr>
          <p:cNvSpPr/>
          <p:nvPr/>
        </p:nvSpPr>
        <p:spPr>
          <a:xfrm>
            <a:off x="3268600" y="133350"/>
            <a:ext cx="2606804"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Features</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90909400"/>
              </p:ext>
            </p:extLst>
          </p:nvPr>
        </p:nvGraphicFramePr>
        <p:xfrm>
          <a:off x="381000" y="209550"/>
          <a:ext cx="8077200"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28600" y="1276350"/>
            <a:ext cx="3495697" cy="3276600"/>
          </a:xfrm>
        </p:spPr>
        <p:txBody>
          <a:bodyPr>
            <a:normAutofit fontScale="47500" lnSpcReduction="20000"/>
          </a:bodyPr>
          <a:lstStyle/>
          <a:p>
            <a:r>
              <a:rPr lang="en-US" dirty="0"/>
              <a:t>Developer:</a:t>
            </a:r>
          </a:p>
          <a:p>
            <a:pPr lvl="1"/>
            <a:r>
              <a:rPr lang="en-US" dirty="0"/>
              <a:t>Microsoft Windows 7/8/10 (32-bit or 64-bit)2 GB RAM minimum, 8 GB RAM recommended.2 GB of available disk space minimum, 4 GB Recommended (500 MB for IDE + 1.5 GB for Android SDK and emulator system image)1280 x 800 minimum screen resolution.</a:t>
            </a:r>
          </a:p>
          <a:p>
            <a:pPr lvl="1"/>
            <a:r>
              <a:rPr lang="en-US" dirty="0"/>
              <a:t>Kotlin Language</a:t>
            </a:r>
          </a:p>
          <a:p>
            <a:pPr lvl="1"/>
            <a:r>
              <a:rPr lang="en-US" dirty="0"/>
              <a:t>Tools: Android studio, Adobe Photoshop, </a:t>
            </a:r>
            <a:r>
              <a:rPr lang="en-US" dirty="0" err="1"/>
              <a:t>Github</a:t>
            </a:r>
            <a:r>
              <a:rPr lang="en-US" dirty="0"/>
              <a:t>, Firebase</a:t>
            </a:r>
          </a:p>
          <a:p>
            <a:r>
              <a:rPr lang="en-US" dirty="0"/>
              <a:t>User: </a:t>
            </a:r>
          </a:p>
          <a:p>
            <a:pPr lvl="1"/>
            <a:r>
              <a:rPr lang="en-US" dirty="0"/>
              <a:t>10 Mb free space.</a:t>
            </a:r>
          </a:p>
          <a:p>
            <a:pPr lvl="1"/>
            <a:r>
              <a:rPr lang="en-US" dirty="0"/>
              <a:t>Android version </a:t>
            </a:r>
            <a:r>
              <a:rPr lang="en-US" dirty="0" err="1"/>
              <a:t>Kitkat</a:t>
            </a:r>
            <a:r>
              <a:rPr lang="en-US" dirty="0"/>
              <a:t> or above.</a:t>
            </a:r>
          </a:p>
        </p:txBody>
      </p:sp>
      <p:pic>
        <p:nvPicPr>
          <p:cNvPr id="14339" name="Picture 3" descr="C:\Users\Aakanksha\Desktop\feature-requirement.png"/>
          <p:cNvPicPr>
            <a:picLocks noChangeAspect="1" noChangeArrowheads="1"/>
          </p:cNvPicPr>
          <p:nvPr/>
        </p:nvPicPr>
        <p:blipFill>
          <a:blip r:embed="rId2"/>
          <a:srcRect r="-2667" b="29000"/>
          <a:stretch>
            <a:fillRect/>
          </a:stretch>
        </p:blipFill>
        <p:spPr bwMode="auto">
          <a:xfrm>
            <a:off x="152400" y="514350"/>
            <a:ext cx="2980569" cy="627333"/>
          </a:xfrm>
          <a:prstGeom prst="rect">
            <a:avLst/>
          </a:prstGeom>
          <a:noFill/>
        </p:spPr>
      </p:pic>
      <p:sp>
        <p:nvSpPr>
          <p:cNvPr id="7" name="Rectangle 6">
            <a:extLst>
              <a:ext uri="{FF2B5EF4-FFF2-40B4-BE49-F238E27FC236}">
                <a16:creationId xmlns:a16="http://schemas.microsoft.com/office/drawing/2014/main" id="{3BFB5DD5-DCC2-43AD-ABD7-0239B2C67F03}"/>
              </a:ext>
            </a:extLst>
          </p:cNvPr>
          <p:cNvSpPr/>
          <p:nvPr/>
        </p:nvSpPr>
        <p:spPr>
          <a:xfrm>
            <a:off x="5421510" y="546625"/>
            <a:ext cx="2928879" cy="500137"/>
          </a:xfrm>
          <a:prstGeom prst="rect">
            <a:avLst/>
          </a:prstGeom>
          <a:noFill/>
        </p:spPr>
        <p:txBody>
          <a:bodyPr wrap="none" lIns="68580" tIns="34290" rIns="68580" bIns="34290">
            <a:spAutoFit/>
          </a:bodyPr>
          <a:lstStyle/>
          <a:p>
            <a:pPr algn="ctr" defTabSz="685800"/>
            <a:r>
              <a:rPr lang="en-US" sz="280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latin typeface="Calibri" panose="020F0502020204030204"/>
              </a:rPr>
              <a:t>Development Tools</a:t>
            </a:r>
          </a:p>
        </p:txBody>
      </p:sp>
      <p:sp>
        <p:nvSpPr>
          <p:cNvPr id="8" name="TextBox 7">
            <a:extLst>
              <a:ext uri="{FF2B5EF4-FFF2-40B4-BE49-F238E27FC236}">
                <a16:creationId xmlns:a16="http://schemas.microsoft.com/office/drawing/2014/main" id="{CC3CCCBB-A28D-4A82-9D7E-5E7361AB4E5D}"/>
              </a:ext>
            </a:extLst>
          </p:cNvPr>
          <p:cNvSpPr txBox="1"/>
          <p:nvPr/>
        </p:nvSpPr>
        <p:spPr>
          <a:xfrm>
            <a:off x="4953000" y="1581150"/>
            <a:ext cx="2369128" cy="2862322"/>
          </a:xfrm>
          <a:prstGeom prst="rect">
            <a:avLst/>
          </a:prstGeom>
          <a:noFill/>
        </p:spPr>
        <p:txBody>
          <a:bodyPr wrap="square" rtlCol="0">
            <a:spAutoFit/>
          </a:bodyPr>
          <a:lstStyle/>
          <a:p>
            <a:pPr defTabSz="685800"/>
            <a:r>
              <a:rPr lang="en-IN" b="1" i="1" u="sng" dirty="0">
                <a:solidFill>
                  <a:prstClr val="black"/>
                </a:solidFill>
                <a:latin typeface="Calibri" panose="020F0502020204030204"/>
              </a:rPr>
              <a:t>Android Studio</a:t>
            </a:r>
          </a:p>
          <a:p>
            <a:pPr defTabSz="685800"/>
            <a:endParaRPr lang="en-IN" b="1" i="1" u="sng" dirty="0">
              <a:solidFill>
                <a:prstClr val="black"/>
              </a:solidFill>
              <a:latin typeface="Calibri" panose="020F0502020204030204"/>
            </a:endParaRPr>
          </a:p>
          <a:p>
            <a:pPr defTabSz="685800"/>
            <a:endParaRPr lang="en-IN" b="1" i="1" u="sng" dirty="0">
              <a:solidFill>
                <a:prstClr val="black"/>
              </a:solidFill>
              <a:latin typeface="Calibri" panose="020F0502020204030204"/>
            </a:endParaRPr>
          </a:p>
          <a:p>
            <a:pPr defTabSz="685800"/>
            <a:r>
              <a:rPr lang="en-IN" b="1" i="1" u="sng" dirty="0">
                <a:solidFill>
                  <a:prstClr val="black"/>
                </a:solidFill>
                <a:latin typeface="Calibri" panose="020F0502020204030204"/>
              </a:rPr>
              <a:t>Firebase</a:t>
            </a:r>
          </a:p>
          <a:p>
            <a:pPr defTabSz="685800"/>
            <a:endParaRPr lang="en-IN" b="1" i="1" u="sng" dirty="0">
              <a:solidFill>
                <a:prstClr val="black"/>
              </a:solidFill>
              <a:latin typeface="Calibri" panose="020F0502020204030204"/>
            </a:endParaRPr>
          </a:p>
          <a:p>
            <a:pPr defTabSz="685800"/>
            <a:endParaRPr lang="en-IN" b="1" i="1" u="sng" dirty="0">
              <a:solidFill>
                <a:prstClr val="black"/>
              </a:solidFill>
              <a:latin typeface="Calibri" panose="020F0502020204030204"/>
            </a:endParaRPr>
          </a:p>
          <a:p>
            <a:pPr defTabSz="685800"/>
            <a:r>
              <a:rPr lang="en-IN" b="1" i="1" u="sng" dirty="0">
                <a:solidFill>
                  <a:prstClr val="black"/>
                </a:solidFill>
                <a:latin typeface="Calibri" panose="020F0502020204030204"/>
              </a:rPr>
              <a:t>Adobe Photoshop</a:t>
            </a:r>
          </a:p>
          <a:p>
            <a:pPr defTabSz="685800"/>
            <a:endParaRPr lang="en-IN" b="1" i="1" u="sng" dirty="0">
              <a:solidFill>
                <a:prstClr val="black"/>
              </a:solidFill>
              <a:latin typeface="Calibri" panose="020F0502020204030204"/>
            </a:endParaRPr>
          </a:p>
          <a:p>
            <a:pPr defTabSz="685800"/>
            <a:endParaRPr lang="en-IN" b="1" i="1" u="sng" dirty="0">
              <a:solidFill>
                <a:prstClr val="black"/>
              </a:solidFill>
              <a:latin typeface="Calibri" panose="020F0502020204030204"/>
            </a:endParaRPr>
          </a:p>
          <a:p>
            <a:pPr defTabSz="685800"/>
            <a:r>
              <a:rPr lang="en-IN" b="1" i="1" u="sng" dirty="0" err="1">
                <a:solidFill>
                  <a:prstClr val="black"/>
                </a:solidFill>
                <a:latin typeface="Calibri" panose="020F0502020204030204"/>
              </a:rPr>
              <a:t>Github</a:t>
            </a:r>
            <a:endParaRPr lang="en-IN" b="1" i="1" u="sng" dirty="0">
              <a:solidFill>
                <a:prstClr val="black"/>
              </a:solidFill>
              <a:latin typeface="Calibri" panose="020F0502020204030204"/>
            </a:endParaRPr>
          </a:p>
        </p:txBody>
      </p:sp>
      <p:pic>
        <p:nvPicPr>
          <p:cNvPr id="9" name="Picture 2" descr="Related image">
            <a:extLst>
              <a:ext uri="{FF2B5EF4-FFF2-40B4-BE49-F238E27FC236}">
                <a16:creationId xmlns:a16="http://schemas.microsoft.com/office/drawing/2014/main" id="{A7DDB248-0CE9-4118-8F90-F3AB462F93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1352550"/>
            <a:ext cx="710575" cy="639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firebase">
            <a:extLst>
              <a:ext uri="{FF2B5EF4-FFF2-40B4-BE49-F238E27FC236}">
                <a16:creationId xmlns:a16="http://schemas.microsoft.com/office/drawing/2014/main" id="{797FCEE8-C1C6-4A54-9CF0-8C79861D27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2114550"/>
            <a:ext cx="727103" cy="7271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photoshop logo">
            <a:extLst>
              <a:ext uri="{FF2B5EF4-FFF2-40B4-BE49-F238E27FC236}">
                <a16:creationId xmlns:a16="http://schemas.microsoft.com/office/drawing/2014/main" id="{1E2AEBE4-79B4-40CF-A5B4-A8D5B78EDBA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3028950"/>
            <a:ext cx="731658" cy="7273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github logo">
            <a:extLst>
              <a:ext uri="{FF2B5EF4-FFF2-40B4-BE49-F238E27FC236}">
                <a16:creationId xmlns:a16="http://schemas.microsoft.com/office/drawing/2014/main" id="{A948BD0B-5C28-4FEA-8A68-91F56A17FD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1000" y="3943350"/>
            <a:ext cx="736871" cy="7368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7316D13-7AF1-4E5C-A0B5-50DB7EE33039}"/>
              </a:ext>
            </a:extLst>
          </p:cNvPr>
          <p:cNvSpPr txBox="1"/>
          <p:nvPr/>
        </p:nvSpPr>
        <p:spPr>
          <a:xfrm>
            <a:off x="6705600" y="1598295"/>
            <a:ext cx="2209800" cy="2954655"/>
          </a:xfrm>
          <a:prstGeom prst="rect">
            <a:avLst/>
          </a:prstGeom>
          <a:noFill/>
        </p:spPr>
        <p:txBody>
          <a:bodyPr wrap="square" rtlCol="0">
            <a:spAutoFit/>
          </a:bodyPr>
          <a:lstStyle/>
          <a:p>
            <a:pPr defTabSz="685800">
              <a:buFontTx/>
              <a:buChar char="-"/>
            </a:pPr>
            <a:r>
              <a:rPr lang="en-IN" sz="1200" dirty="0">
                <a:solidFill>
                  <a:prstClr val="black"/>
                </a:solidFill>
                <a:latin typeface="Kristen ITC" panose="020B0604020202020204" pitchFamily="66" charset="0"/>
              </a:rPr>
              <a:t>For App designing, </a:t>
            </a:r>
          </a:p>
          <a:p>
            <a:pPr defTabSz="685800">
              <a:buFontTx/>
              <a:buChar char="-"/>
            </a:pPr>
            <a:r>
              <a:rPr lang="en-IN" sz="1200" dirty="0">
                <a:solidFill>
                  <a:prstClr val="black"/>
                </a:solidFill>
                <a:latin typeface="Kristen ITC" panose="020B0604020202020204" pitchFamily="66" charset="0"/>
              </a:rPr>
              <a:t>development and testing</a:t>
            </a:r>
          </a:p>
          <a:p>
            <a:pPr defTabSz="685800"/>
            <a:endParaRPr lang="en-IN" dirty="0">
              <a:solidFill>
                <a:prstClr val="black"/>
              </a:solidFill>
              <a:latin typeface="Kristen ITC" panose="020B0604020202020204" pitchFamily="66" charset="0"/>
            </a:endParaRPr>
          </a:p>
          <a:p>
            <a:pPr defTabSz="685800"/>
            <a:endParaRPr lang="en-IN" dirty="0">
              <a:solidFill>
                <a:prstClr val="black"/>
              </a:solidFill>
              <a:latin typeface="Kristen ITC" panose="020B0604020202020204" pitchFamily="66" charset="0"/>
            </a:endParaRPr>
          </a:p>
          <a:p>
            <a:pPr defTabSz="685800">
              <a:buFontTx/>
              <a:buChar char="-"/>
            </a:pPr>
            <a:r>
              <a:rPr lang="en-IN" sz="1200" dirty="0">
                <a:solidFill>
                  <a:prstClr val="black"/>
                </a:solidFill>
                <a:latin typeface="Kristen ITC" panose="020B0604020202020204" pitchFamily="66" charset="0"/>
              </a:rPr>
              <a:t>For Server Side </a:t>
            </a:r>
          </a:p>
          <a:p>
            <a:pPr defTabSz="685800">
              <a:buFontTx/>
              <a:buChar char="-"/>
            </a:pPr>
            <a:r>
              <a:rPr lang="en-IN" sz="1200" dirty="0">
                <a:solidFill>
                  <a:prstClr val="black"/>
                </a:solidFill>
                <a:latin typeface="Kristen ITC" panose="020B0604020202020204" pitchFamily="66" charset="0"/>
              </a:rPr>
              <a:t>application and database</a:t>
            </a:r>
          </a:p>
          <a:p>
            <a:pPr defTabSz="685800"/>
            <a:endParaRPr lang="en-IN" sz="1200" dirty="0">
              <a:solidFill>
                <a:prstClr val="black"/>
              </a:solidFill>
              <a:latin typeface="Kristen ITC" panose="020B0604020202020204" pitchFamily="66" charset="0"/>
            </a:endParaRPr>
          </a:p>
          <a:p>
            <a:pPr defTabSz="685800"/>
            <a:endParaRPr lang="en-IN" sz="1200" dirty="0">
              <a:solidFill>
                <a:prstClr val="black"/>
              </a:solidFill>
              <a:latin typeface="Kristen ITC" panose="020B0604020202020204" pitchFamily="66" charset="0"/>
            </a:endParaRPr>
          </a:p>
          <a:p>
            <a:pPr defTabSz="685800">
              <a:buFontTx/>
              <a:buChar char="-"/>
            </a:pPr>
            <a:r>
              <a:rPr lang="en-IN" sz="1200" dirty="0">
                <a:solidFill>
                  <a:prstClr val="black"/>
                </a:solidFill>
                <a:latin typeface="Kristen ITC" panose="020B0604020202020204" pitchFamily="66" charset="0"/>
              </a:rPr>
              <a:t>For designing and </a:t>
            </a:r>
          </a:p>
          <a:p>
            <a:pPr defTabSz="685800">
              <a:buFontTx/>
              <a:buChar char="-"/>
            </a:pPr>
            <a:r>
              <a:rPr lang="en-IN" sz="1200" dirty="0">
                <a:solidFill>
                  <a:prstClr val="black"/>
                </a:solidFill>
                <a:latin typeface="Kristen ITC" panose="020B0604020202020204" pitchFamily="66" charset="0"/>
              </a:rPr>
              <a:t>optimizing graphics</a:t>
            </a:r>
          </a:p>
          <a:p>
            <a:pPr defTabSz="685800"/>
            <a:endParaRPr lang="en-IN" sz="1200" dirty="0">
              <a:solidFill>
                <a:prstClr val="black"/>
              </a:solidFill>
              <a:latin typeface="Kristen ITC" panose="020B0604020202020204" pitchFamily="66" charset="0"/>
            </a:endParaRPr>
          </a:p>
          <a:p>
            <a:pPr defTabSz="685800"/>
            <a:endParaRPr lang="en-IN" sz="1200" dirty="0">
              <a:solidFill>
                <a:prstClr val="black"/>
              </a:solidFill>
              <a:latin typeface="Kristen ITC" panose="020B0604020202020204" pitchFamily="66" charset="0"/>
            </a:endParaRPr>
          </a:p>
          <a:p>
            <a:pPr defTabSz="685800">
              <a:buFontTx/>
              <a:buChar char="-"/>
            </a:pPr>
            <a:r>
              <a:rPr lang="en-IN" sz="1200" dirty="0">
                <a:solidFill>
                  <a:prstClr val="black"/>
                </a:solidFill>
                <a:latin typeface="Kristen ITC" panose="020B0604020202020204" pitchFamily="66" charset="0"/>
              </a:rPr>
              <a:t>For Development </a:t>
            </a:r>
          </a:p>
          <a:p>
            <a:pPr defTabSz="685800">
              <a:buFontTx/>
              <a:buChar char="-"/>
            </a:pPr>
            <a:r>
              <a:rPr lang="en-IN" sz="1200" dirty="0">
                <a:solidFill>
                  <a:prstClr val="black"/>
                </a:solidFill>
                <a:latin typeface="Kristen ITC" panose="020B0604020202020204" pitchFamily="66" charset="0"/>
              </a:rPr>
              <a:t>Collaboration</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92.png"/>
          <p:cNvPicPr/>
          <p:nvPr/>
        </p:nvPicPr>
        <p:blipFill>
          <a:blip r:embed="rId2" cstate="print"/>
          <a:srcRect/>
          <a:stretch>
            <a:fillRect/>
          </a:stretch>
        </p:blipFill>
        <p:spPr>
          <a:xfrm>
            <a:off x="381000" y="1345905"/>
            <a:ext cx="2057400" cy="3529647"/>
          </a:xfrm>
          <a:prstGeom prst="rect">
            <a:avLst/>
          </a:prstGeom>
          <a:ln/>
        </p:spPr>
      </p:pic>
      <p:sp>
        <p:nvSpPr>
          <p:cNvPr id="17409" name="Rectangle 1"/>
          <p:cNvSpPr>
            <a:spLocks noChangeArrowheads="1"/>
          </p:cNvSpPr>
          <p:nvPr/>
        </p:nvSpPr>
        <p:spPr bwMode="auto">
          <a:xfrm>
            <a:off x="324629" y="389751"/>
            <a:ext cx="1854995"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Login Screen Appears , </a:t>
            </a:r>
            <a:b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b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Click on Sign In Button to </a:t>
            </a:r>
            <a:b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br>
            <a:r>
              <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choose account to login</a:t>
            </a:r>
            <a:endParaRPr kumimoji="0" lang="en-US" sz="1800" b="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7" name="image113.png"/>
          <p:cNvPicPr/>
          <p:nvPr/>
        </p:nvPicPr>
        <p:blipFill>
          <a:blip r:embed="rId3" cstate="print"/>
          <a:srcRect/>
          <a:stretch>
            <a:fillRect/>
          </a:stretch>
        </p:blipFill>
        <p:spPr>
          <a:xfrm>
            <a:off x="3352801" y="1352550"/>
            <a:ext cx="2057399" cy="3505200"/>
          </a:xfrm>
          <a:prstGeom prst="rect">
            <a:avLst/>
          </a:prstGeom>
          <a:ln/>
        </p:spPr>
      </p:pic>
      <p:sp>
        <p:nvSpPr>
          <p:cNvPr id="17410" name="Rectangle 2"/>
          <p:cNvSpPr>
            <a:spLocks noChangeArrowheads="1"/>
          </p:cNvSpPr>
          <p:nvPr/>
        </p:nvSpPr>
        <p:spPr bwMode="auto">
          <a:xfrm>
            <a:off x="3048000" y="285750"/>
            <a:ext cx="2454518" cy="101566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For the first time use of the app ,</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 you have to setup your profile by</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 entering your name , email ,</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 phone number and your profile</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 picture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9" name="image58.png"/>
          <p:cNvPicPr/>
          <p:nvPr/>
        </p:nvPicPr>
        <p:blipFill>
          <a:blip r:embed="rId4" cstate="print"/>
          <a:srcRect/>
          <a:stretch>
            <a:fillRect/>
          </a:stretch>
        </p:blipFill>
        <p:spPr>
          <a:xfrm>
            <a:off x="6477000" y="1352550"/>
            <a:ext cx="1828800" cy="3429000"/>
          </a:xfrm>
          <a:prstGeom prst="rect">
            <a:avLst/>
          </a:prstGeom>
          <a:ln/>
        </p:spPr>
      </p:pic>
      <p:sp>
        <p:nvSpPr>
          <p:cNvPr id="17411" name="Rectangle 3"/>
          <p:cNvSpPr>
            <a:spLocks noChangeArrowheads="1"/>
          </p:cNvSpPr>
          <p:nvPr/>
        </p:nvSpPr>
        <p:spPr bwMode="auto">
          <a:xfrm>
            <a:off x="6324600" y="361950"/>
            <a:ext cx="2250937" cy="83099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Click on Lets Begin… </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Button when you are ready. </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Next Home Screen of the app </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will be displayed.</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228600" y="133350"/>
            <a:ext cx="2704587" cy="101566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Contacts section has two tabs</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One for the users that </a:t>
            </a:r>
            <a:b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are friends</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Other for all the users using </a:t>
            </a:r>
            <a:b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the Linkr App</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6" name="image46.png"/>
          <p:cNvPicPr/>
          <p:nvPr/>
        </p:nvPicPr>
        <p:blipFill>
          <a:blip r:embed="rId2" cstate="print"/>
          <a:srcRect l="36" r="36"/>
          <a:stretch>
            <a:fillRect/>
          </a:stretch>
        </p:blipFill>
        <p:spPr>
          <a:xfrm>
            <a:off x="3619500" y="1242378"/>
            <a:ext cx="1981200" cy="3706969"/>
          </a:xfrm>
          <a:prstGeom prst="rect">
            <a:avLst/>
          </a:prstGeom>
          <a:ln/>
        </p:spPr>
      </p:pic>
      <p:pic>
        <p:nvPicPr>
          <p:cNvPr id="7" name="image66.png"/>
          <p:cNvPicPr/>
          <p:nvPr/>
        </p:nvPicPr>
        <p:blipFill>
          <a:blip r:embed="rId3" cstate="print"/>
          <a:srcRect/>
          <a:stretch>
            <a:fillRect/>
          </a:stretch>
        </p:blipFill>
        <p:spPr>
          <a:xfrm>
            <a:off x="6629400" y="1242378"/>
            <a:ext cx="1981200" cy="3691572"/>
          </a:xfrm>
          <a:prstGeom prst="rect">
            <a:avLst/>
          </a:prstGeom>
          <a:ln/>
        </p:spPr>
      </p:pic>
      <p:sp>
        <p:nvSpPr>
          <p:cNvPr id="16386" name="Rectangle 2"/>
          <p:cNvSpPr>
            <a:spLocks noChangeArrowheads="1"/>
          </p:cNvSpPr>
          <p:nvPr/>
        </p:nvSpPr>
        <p:spPr bwMode="auto">
          <a:xfrm>
            <a:off x="3352800" y="133350"/>
            <a:ext cx="4227439"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On clicking a user there are two cases:</a:t>
            </a:r>
            <a:b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br>
            <a:endParaRPr kumimoji="0" lang="en-US" sz="800" b="0" i="0" u="none" strike="noStrike" cap="none" normalizeH="0" baseline="0" dirty="0">
              <a:ln>
                <a:noFill/>
              </a:ln>
              <a:solidFill>
                <a:schemeClr val="tx1"/>
              </a:solidFill>
              <a:effectLst/>
              <a:latin typeface="Arial" pitchFamily="34" charset="0"/>
              <a:cs typeface="Arial" pitchFamily="34" charset="0"/>
            </a:endParaRPr>
          </a:p>
          <a:p>
            <a:pPr algn="just" defTabSz="914400" eaLnBrk="0" fontAlgn="base" hangingPunct="0">
              <a:spcBef>
                <a:spcPct val="0"/>
              </a:spcBef>
              <a:spcAft>
                <a:spcPct val="0"/>
              </a:spcAft>
              <a:buFontTx/>
              <a:buAutoNum type="arabicPeriod"/>
            </a:pP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If the user is a friend then</a:t>
            </a:r>
            <a:b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we can view his profile or start</a:t>
            </a:r>
            <a:b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chatting with him</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
        <p:nvSpPr>
          <p:cNvPr id="16387" name="Rectangle 3"/>
          <p:cNvSpPr>
            <a:spLocks noChangeArrowheads="1"/>
          </p:cNvSpPr>
          <p:nvPr/>
        </p:nvSpPr>
        <p:spPr bwMode="auto">
          <a:xfrm>
            <a:off x="5943600" y="438150"/>
            <a:ext cx="2981907" cy="83099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457200" marR="0" lvl="1" indent="0" algn="just" defTabSz="914400" rtl="0" eaLnBrk="1" fontAlgn="base" latinLnBrk="0" hangingPunct="1">
              <a:lnSpc>
                <a:spcPct val="100000"/>
              </a:lnSpc>
              <a:spcBef>
                <a:spcPct val="0"/>
              </a:spcBef>
              <a:spcAft>
                <a:spcPct val="0"/>
              </a:spcAft>
              <a:buClrTx/>
              <a:buSzTx/>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2. If the user is not a friend in </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the app , then we can view his</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 public profile and send him friend </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request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 name="AutoShape 4" descr="blob:https://web.whatsapp.com/00878fa9-d2d6-49fc-bd5d-229b656640a9">
            <a:extLst>
              <a:ext uri="{FF2B5EF4-FFF2-40B4-BE49-F238E27FC236}">
                <a16:creationId xmlns:a16="http://schemas.microsoft.com/office/drawing/2014/main" id="{0B25CCCC-2E86-4B48-8F13-3E8801336CE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blob:https://web.whatsapp.com/00878fa9-d2d6-49fc-bd5d-229b656640a9">
            <a:extLst>
              <a:ext uri="{FF2B5EF4-FFF2-40B4-BE49-F238E27FC236}">
                <a16:creationId xmlns:a16="http://schemas.microsoft.com/office/drawing/2014/main" id="{893484BE-50C5-41D7-BDC2-933F81BA3B57}"/>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137284F3-4990-4E59-B700-D4E792A1D5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363" y="1271269"/>
            <a:ext cx="2056210" cy="3655484"/>
          </a:xfrm>
          <a:prstGeom prst="rect">
            <a:avLst/>
          </a:prstGeom>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152400" y="172819"/>
            <a:ext cx="41910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The edit profile window gives user the access to manage</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 his/her profile</a:t>
            </a:r>
            <a:r>
              <a:rPr lang="en-US" sz="1200" dirty="0">
                <a:latin typeface="Arial" pitchFamily="34" charset="0"/>
                <a:ea typeface="Times New Roman" pitchFamily="18" charset="0"/>
                <a:cs typeface="Calibri" pitchFamily="34" charset="0"/>
              </a:rPr>
              <a:t>.</a:t>
            </a: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 Each field in the profile can be customized </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with editable data and restricted</a:t>
            </a:r>
            <a:r>
              <a:rPr lang="en-US" sz="1200" dirty="0">
                <a:latin typeface="Arial" pitchFamily="34" charset="0"/>
                <a:ea typeface="Times New Roman" pitchFamily="18" charset="0"/>
                <a:cs typeface="Calibri" pitchFamily="34" charset="0"/>
              </a:rPr>
              <a:t> </a:t>
            </a: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privacy settings.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5" name="image52.png"/>
          <p:cNvPicPr/>
          <p:nvPr/>
        </p:nvPicPr>
        <p:blipFill>
          <a:blip r:embed="rId2" cstate="print"/>
          <a:srcRect/>
          <a:stretch>
            <a:fillRect/>
          </a:stretch>
        </p:blipFill>
        <p:spPr>
          <a:xfrm>
            <a:off x="990600" y="933449"/>
            <a:ext cx="2133600" cy="3733800"/>
          </a:xfrm>
          <a:prstGeom prst="rect">
            <a:avLst/>
          </a:prstGeom>
          <a:ln/>
        </p:spPr>
      </p:pic>
      <p:sp>
        <p:nvSpPr>
          <p:cNvPr id="15362" name="Rectangle 2"/>
          <p:cNvSpPr>
            <a:spLocks noChangeArrowheads="1"/>
          </p:cNvSpPr>
          <p:nvPr/>
        </p:nvSpPr>
        <p:spPr bwMode="auto">
          <a:xfrm>
            <a:off x="4876800" y="209550"/>
            <a:ext cx="3344185"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Plus sign can be clicked upon to add fields</a:t>
            </a: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 using a dialog box where we can set the type</a:t>
            </a:r>
            <a:b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br>
            <a:r>
              <a:rPr kumimoji="0" lang="en-US" sz="1200" b="0" i="0" u="none" strike="noStrike" cap="none" normalizeH="0" baseline="0" dirty="0">
                <a:ln>
                  <a:noFill/>
                </a:ln>
                <a:solidFill>
                  <a:schemeClr val="tx1"/>
                </a:solidFill>
                <a:effectLst/>
                <a:latin typeface="Arial" pitchFamily="34" charset="0"/>
                <a:ea typeface="Times New Roman" pitchFamily="18" charset="0"/>
                <a:cs typeface="Calibri" pitchFamily="34" charset="0"/>
              </a:rPr>
              <a:t> of data and set privacy settings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7" name="image116.png"/>
          <p:cNvPicPr/>
          <p:nvPr/>
        </p:nvPicPr>
        <p:blipFill>
          <a:blip r:embed="rId3" cstate="print"/>
          <a:srcRect/>
          <a:stretch>
            <a:fillRect/>
          </a:stretch>
        </p:blipFill>
        <p:spPr>
          <a:xfrm>
            <a:off x="5029200" y="895350"/>
            <a:ext cx="2286000" cy="3809999"/>
          </a:xfrm>
          <a:prstGeom prst="rect">
            <a:avLst/>
          </a:prstGeom>
          <a:ln/>
        </p:spPr>
      </p:pic>
    </p:spTree>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985</TotalTime>
  <Words>652</Words>
  <Application>Microsoft Office PowerPoint</Application>
  <PresentationFormat>On-screen Show (16:9)</PresentationFormat>
  <Paragraphs>98</Paragraphs>
  <Slides>17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Hobo Std</vt:lpstr>
      <vt:lpstr>Kristen ITC</vt:lpstr>
      <vt:lpstr>Times New Roman</vt:lpstr>
      <vt:lpstr>Office Theme</vt:lpstr>
      <vt:lpstr>PowerPoint Presentation</vt:lpstr>
      <vt:lpstr>The Team</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inkr</dc:title>
  <dc:creator>Aakanksha</dc:creator>
  <cp:lastModifiedBy>Abhishek Gupta</cp:lastModifiedBy>
  <cp:revision>113</cp:revision>
  <dcterms:created xsi:type="dcterms:W3CDTF">2018-03-20T14:40:00Z</dcterms:created>
  <dcterms:modified xsi:type="dcterms:W3CDTF">2019-06-28T07:33:50Z</dcterms:modified>
</cp:coreProperties>
</file>